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99" r:id="rId3"/>
    <p:sldId id="290" r:id="rId4"/>
    <p:sldId id="297" r:id="rId5"/>
    <p:sldId id="298" r:id="rId6"/>
    <p:sldId id="257" r:id="rId7"/>
    <p:sldId id="294" r:id="rId8"/>
    <p:sldId id="258" r:id="rId9"/>
    <p:sldId id="283" r:id="rId10"/>
    <p:sldId id="259" r:id="rId11"/>
    <p:sldId id="260" r:id="rId12"/>
    <p:sldId id="261" r:id="rId13"/>
    <p:sldId id="262" r:id="rId14"/>
    <p:sldId id="263" r:id="rId15"/>
    <p:sldId id="287" r:id="rId16"/>
    <p:sldId id="264" r:id="rId17"/>
    <p:sldId id="265" r:id="rId18"/>
    <p:sldId id="266" r:id="rId19"/>
    <p:sldId id="267" r:id="rId20"/>
    <p:sldId id="268" r:id="rId21"/>
    <p:sldId id="269" r:id="rId22"/>
    <p:sldId id="270" r:id="rId23"/>
    <p:sldId id="295" r:id="rId24"/>
    <p:sldId id="271" r:id="rId25"/>
    <p:sldId id="282" r:id="rId26"/>
    <p:sldId id="273" r:id="rId27"/>
    <p:sldId id="276" r:id="rId28"/>
    <p:sldId id="278" r:id="rId29"/>
    <p:sldId id="288" r:id="rId30"/>
    <p:sldId id="284" r:id="rId31"/>
    <p:sldId id="289" r:id="rId32"/>
    <p:sldId id="300" r:id="rId33"/>
    <p:sldId id="285" r:id="rId34"/>
    <p:sldId id="286" r:id="rId35"/>
    <p:sldId id="280" r:id="rId36"/>
    <p:sldId id="28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265" autoAdjust="0"/>
  </p:normalViewPr>
  <p:slideViewPr>
    <p:cSldViewPr snapToGrid="0" snapToObjects="1">
      <p:cViewPr>
        <p:scale>
          <a:sx n="100" d="100"/>
          <a:sy n="100" d="100"/>
        </p:scale>
        <p:origin x="-134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F1463E7-8E38-594F-B87A-27A24D47F24B}" type="datetimeFigureOut">
              <a:rPr lang="en-US" smtClean="0"/>
              <a:t>5/12/15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0433-36C3-5748-A291-EA37083284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2F1463E7-8E38-594F-B87A-27A24D47F24B}" type="datetimeFigureOut">
              <a:rPr lang="en-US" smtClean="0"/>
              <a:t>5/12/15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C0433-36C3-5748-A291-EA37083284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F1463E7-8E38-594F-B87A-27A24D47F24B}" type="datetimeFigureOut">
              <a:rPr lang="en-US" smtClean="0"/>
              <a:t>5/12/15</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2F1463E7-8E38-594F-B87A-27A24D47F24B}" type="datetimeFigureOut">
              <a:rPr lang="en-US" smtClean="0"/>
              <a:t>5/12/15</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2F1463E7-8E38-594F-B87A-27A24D47F24B}" type="datetimeFigureOut">
              <a:rPr lang="en-US" smtClean="0"/>
              <a:t>5/12/15</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F1463E7-8E38-594F-B87A-27A24D47F24B}" type="datetimeFigureOut">
              <a:rPr lang="en-US" smtClean="0"/>
              <a:t>5/12/15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0433-36C3-5748-A291-EA370832846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F1463E7-8E38-594F-B87A-27A24D47F24B}" type="datetimeFigureOut">
              <a:rPr lang="en-US" smtClean="0"/>
              <a:t>5/12/15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0433-36C3-5748-A291-EA370832846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F1463E7-8E38-594F-B87A-27A24D47F24B}" type="datetimeFigureOut">
              <a:rPr lang="en-US" smtClean="0"/>
              <a:t>5/12/15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0433-36C3-5748-A291-EA370832846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F1463E7-8E38-594F-B87A-27A24D47F24B}" type="datetimeFigureOut">
              <a:rPr lang="en-US" smtClean="0"/>
              <a:t>5/12/15</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1463E7-8E38-594F-B87A-27A24D47F24B}" type="datetimeFigureOut">
              <a:rPr lang="en-US" smtClean="0"/>
              <a:t>5/12/15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0433-36C3-5748-A291-EA37083284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2F1463E7-8E38-594F-B87A-27A24D47F24B}" type="datetimeFigureOut">
              <a:rPr lang="en-US" smtClean="0"/>
              <a:t>5/12/15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C0433-36C3-5748-A291-EA37083284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2F1463E7-8E38-594F-B87A-27A24D47F24B}" type="datetimeFigureOut">
              <a:rPr lang="en-US" smtClean="0"/>
              <a:t>5/12/15</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DE7C0433-36C3-5748-A291-EA370832846B}"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F1463E7-8E38-594F-B87A-27A24D47F24B}" type="datetimeFigureOut">
              <a:rPr lang="en-US" smtClean="0"/>
              <a:t>5/12/15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C0433-36C3-5748-A291-EA37083284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463E7-8E38-594F-B87A-27A24D47F24B}" type="datetimeFigureOut">
              <a:rPr lang="en-US" smtClean="0"/>
              <a:t>5/12/15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7C0433-36C3-5748-A291-EA37083284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2F1463E7-8E38-594F-B87A-27A24D47F24B}" type="datetimeFigureOut">
              <a:rPr lang="en-US" smtClean="0"/>
              <a:t>5/12/15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C0433-36C3-5748-A291-EA37083284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2F1463E7-8E38-594F-B87A-27A24D47F24B}" type="datetimeFigureOut">
              <a:rPr lang="en-US" smtClean="0"/>
              <a:t>5/12/15</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DE7C0433-36C3-5748-A291-EA370832846B}"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g"/><Relationship Id="rId3"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76198"/>
            <a:ext cx="7772400" cy="1617028"/>
          </a:xfrm>
        </p:spPr>
        <p:txBody>
          <a:bodyPr/>
          <a:lstStyle/>
          <a:p>
            <a:r>
              <a:rPr lang="en-US" dirty="0" smtClean="0"/>
              <a:t>Lyme Awareness</a:t>
            </a:r>
            <a:br>
              <a:rPr lang="en-US" dirty="0" smtClean="0"/>
            </a:br>
            <a:r>
              <a:rPr lang="en-US" dirty="0" smtClean="0"/>
              <a:t>Candace </a:t>
            </a:r>
            <a:r>
              <a:rPr lang="en-US" dirty="0" err="1" smtClean="0"/>
              <a:t>Jahelka</a:t>
            </a:r>
            <a:endParaRPr lang="en-US" dirty="0"/>
          </a:p>
        </p:txBody>
      </p:sp>
      <p:pic>
        <p:nvPicPr>
          <p:cNvPr id="4" name="Picture 3" descr="front-2.jpg"/>
          <p:cNvPicPr>
            <a:picLocks noChangeAspect="1"/>
          </p:cNvPicPr>
          <p:nvPr/>
        </p:nvPicPr>
        <p:blipFill rotWithShape="1">
          <a:blip r:embed="rId2">
            <a:extLst>
              <a:ext uri="{28A0092B-C50C-407E-A947-70E740481C1C}">
                <a14:useLocalDpi xmlns:a14="http://schemas.microsoft.com/office/drawing/2010/main" val="0"/>
              </a:ext>
            </a:extLst>
          </a:blip>
          <a:srcRect l="68114" b="71296"/>
          <a:stretch/>
        </p:blipFill>
        <p:spPr>
          <a:xfrm>
            <a:off x="2387600" y="409098"/>
            <a:ext cx="4454746" cy="3098800"/>
          </a:xfrm>
          <a:prstGeom prst="rect">
            <a:avLst/>
          </a:prstGeom>
        </p:spPr>
      </p:pic>
    </p:spTree>
    <p:extLst>
      <p:ext uri="{BB962C8B-B14F-4D97-AF65-F5344CB8AC3E}">
        <p14:creationId xmlns:p14="http://schemas.microsoft.com/office/powerpoint/2010/main" val="1513264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Lyme Fact </a:t>
            </a:r>
            <a:endParaRPr lang="en-US" dirty="0"/>
          </a:p>
        </p:txBody>
      </p:sp>
      <p:sp>
        <p:nvSpPr>
          <p:cNvPr id="3" name="Content Placeholder 2"/>
          <p:cNvSpPr>
            <a:spLocks noGrp="1"/>
          </p:cNvSpPr>
          <p:nvPr>
            <p:ph idx="1"/>
          </p:nvPr>
        </p:nvSpPr>
        <p:spPr/>
        <p:txBody>
          <a:bodyPr>
            <a:normAutofit fontScale="92500" lnSpcReduction="10000"/>
          </a:bodyPr>
          <a:lstStyle/>
          <a:p>
            <a:r>
              <a:rPr lang="en-US" dirty="0"/>
              <a:t>Lyme disease is the fastest growing vector-borne, infectious disease in the United </a:t>
            </a:r>
            <a:r>
              <a:rPr lang="en-US" dirty="0" smtClean="0"/>
              <a:t>States according </a:t>
            </a:r>
            <a:r>
              <a:rPr lang="en-US" dirty="0"/>
              <a:t>to the CDC </a:t>
            </a: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sz="1300" dirty="0" smtClean="0"/>
          </a:p>
          <a:p>
            <a:pPr marL="0" indent="0">
              <a:buNone/>
            </a:pPr>
            <a:r>
              <a:rPr lang="en-US" sz="1300" dirty="0" smtClean="0"/>
              <a:t>Source: ILIAD  http://</a:t>
            </a:r>
            <a:r>
              <a:rPr lang="en-US" sz="1300" dirty="0" err="1" smtClean="0"/>
              <a:t>www.ilads.org</a:t>
            </a:r>
            <a:r>
              <a:rPr lang="en-US" sz="1300" dirty="0" smtClean="0"/>
              <a:t>/</a:t>
            </a:r>
            <a:r>
              <a:rPr lang="en-US" sz="1300" dirty="0" err="1" smtClean="0"/>
              <a:t>lyme</a:t>
            </a:r>
            <a:r>
              <a:rPr lang="en-US" sz="1300" dirty="0" smtClean="0"/>
              <a:t>/</a:t>
            </a:r>
            <a:r>
              <a:rPr lang="en-US" sz="1300" dirty="0" err="1" smtClean="0"/>
              <a:t>lyme-quickfacts.php</a:t>
            </a:r>
            <a:endParaRPr lang="en-US" sz="1300" dirty="0" smtClean="0"/>
          </a:p>
          <a:p>
            <a:pPr marL="0" indent="0">
              <a:buNone/>
            </a:pPr>
            <a:endParaRPr lang="en-US" sz="1300" dirty="0"/>
          </a:p>
        </p:txBody>
      </p:sp>
      <p:pic>
        <p:nvPicPr>
          <p:cNvPr id="4" name="Picture 3" descr="spirochete_89387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3806825"/>
            <a:ext cx="2438400" cy="1857375"/>
          </a:xfrm>
          <a:prstGeom prst="rect">
            <a:avLst/>
          </a:prstGeom>
        </p:spPr>
      </p:pic>
    </p:spTree>
    <p:extLst>
      <p:ext uri="{BB962C8B-B14F-4D97-AF65-F5344CB8AC3E}">
        <p14:creationId xmlns:p14="http://schemas.microsoft.com/office/powerpoint/2010/main" val="2107829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Lyme Fact </a:t>
            </a:r>
            <a:endParaRPr lang="en-US" dirty="0"/>
          </a:p>
        </p:txBody>
      </p:sp>
      <p:sp>
        <p:nvSpPr>
          <p:cNvPr id="3" name="Content Placeholder 2"/>
          <p:cNvSpPr>
            <a:spLocks noGrp="1"/>
          </p:cNvSpPr>
          <p:nvPr>
            <p:ph idx="1"/>
          </p:nvPr>
        </p:nvSpPr>
        <p:spPr>
          <a:xfrm>
            <a:off x="1114424" y="2163762"/>
            <a:ext cx="7610476" cy="3670767"/>
          </a:xfrm>
        </p:spPr>
        <p:txBody>
          <a:bodyPr>
            <a:normAutofit/>
          </a:bodyPr>
          <a:lstStyle/>
          <a:p>
            <a:pPr marL="0" indent="0">
              <a:buNone/>
            </a:pPr>
            <a:r>
              <a:rPr lang="en-US" sz="2800" dirty="0"/>
              <a:t>In 2013, 95% of confirmed Lyme disease cases were reported from 14 states. Included were Maryland, Delaware, Virginia, Pennsylvania and New Jersey</a:t>
            </a:r>
            <a:r>
              <a:rPr lang="en-US" sz="2800" dirty="0" smtClean="0"/>
              <a:t>.</a:t>
            </a:r>
            <a:endParaRPr lang="en-US" sz="2800" dirty="0"/>
          </a:p>
        </p:txBody>
      </p:sp>
      <p:pic>
        <p:nvPicPr>
          <p:cNvPr id="4" name="Picture 3" descr="POWERPOI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957" y="3975100"/>
            <a:ext cx="4616785" cy="2616200"/>
          </a:xfrm>
          <a:prstGeom prst="rect">
            <a:avLst/>
          </a:prstGeom>
        </p:spPr>
      </p:pic>
    </p:spTree>
    <p:extLst>
      <p:ext uri="{BB962C8B-B14F-4D97-AF65-F5344CB8AC3E}">
        <p14:creationId xmlns:p14="http://schemas.microsoft.com/office/powerpoint/2010/main" val="3541701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Lyme Fact </a:t>
            </a:r>
            <a:endParaRPr lang="en-US" dirty="0"/>
          </a:p>
        </p:txBody>
      </p:sp>
      <p:sp>
        <p:nvSpPr>
          <p:cNvPr id="3" name="Content Placeholder 2"/>
          <p:cNvSpPr>
            <a:spLocks noGrp="1"/>
          </p:cNvSpPr>
          <p:nvPr>
            <p:ph idx="1"/>
          </p:nvPr>
        </p:nvSpPr>
        <p:spPr>
          <a:xfrm>
            <a:off x="457200" y="1600200"/>
            <a:ext cx="8229600" cy="4941918"/>
          </a:xfrm>
        </p:spPr>
        <p:txBody>
          <a:bodyPr>
            <a:normAutofit fontScale="85000" lnSpcReduction="20000"/>
          </a:bodyPr>
          <a:lstStyle/>
          <a:p>
            <a:endParaRPr lang="en-US" dirty="0"/>
          </a:p>
          <a:p>
            <a:endParaRPr lang="en-US" dirty="0" smtClean="0"/>
          </a:p>
          <a:p>
            <a:r>
              <a:rPr lang="en-US" sz="2600" dirty="0" smtClean="0"/>
              <a:t>Fewer than 50% of patients with </a:t>
            </a:r>
            <a:r>
              <a:rPr lang="en-US" sz="2600" dirty="0"/>
              <a:t>L</a:t>
            </a:r>
            <a:r>
              <a:rPr lang="en-US" sz="2600" dirty="0" smtClean="0"/>
              <a:t>yme disease recall having a tick bite or bullet rash</a:t>
            </a:r>
            <a:endParaRPr lang="en-US" sz="2600" dirty="0"/>
          </a:p>
          <a:p>
            <a:endParaRPr lang="en-US" dirty="0" smtClean="0"/>
          </a:p>
          <a:p>
            <a:endParaRPr lang="en-US" dirty="0" smtClean="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r>
              <a:rPr lang="en-US" sz="1200" dirty="0" smtClean="0"/>
              <a:t>It is important to know that the “Bull’s-eye” rash is pathognomonic of Lyme disease and requires no further verification prior to starting an appropriate course of antibiotic therapy.</a:t>
            </a:r>
          </a:p>
          <a:p>
            <a:endParaRPr lang="en-US" dirty="0"/>
          </a:p>
        </p:txBody>
      </p:sp>
      <p:pic>
        <p:nvPicPr>
          <p:cNvPr id="4" name="Picture 3" descr="powerpoint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525" y="3268663"/>
            <a:ext cx="5715000" cy="2644899"/>
          </a:xfrm>
          <a:prstGeom prst="rect">
            <a:avLst/>
          </a:prstGeom>
        </p:spPr>
      </p:pic>
    </p:spTree>
    <p:extLst>
      <p:ext uri="{BB962C8B-B14F-4D97-AF65-F5344CB8AC3E}">
        <p14:creationId xmlns:p14="http://schemas.microsoft.com/office/powerpoint/2010/main" val="4133124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Lyme Fact </a:t>
            </a:r>
            <a:endParaRPr lang="en-US" dirty="0"/>
          </a:p>
        </p:txBody>
      </p:sp>
      <p:sp>
        <p:nvSpPr>
          <p:cNvPr id="3" name="Content Placeholder 2"/>
          <p:cNvSpPr>
            <a:spLocks noGrp="1"/>
          </p:cNvSpPr>
          <p:nvPr>
            <p:ph idx="1"/>
          </p:nvPr>
        </p:nvSpPr>
        <p:spPr>
          <a:xfrm>
            <a:off x="457200" y="2184400"/>
            <a:ext cx="8229600" cy="4559300"/>
          </a:xfrm>
        </p:spPr>
        <p:txBody>
          <a:bodyPr>
            <a:normAutofit lnSpcReduction="10000"/>
          </a:bodyPr>
          <a:lstStyle/>
          <a:p>
            <a:r>
              <a:rPr lang="en-US" dirty="0" smtClean="0"/>
              <a:t>Atypical rash forms are more common.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300" dirty="0" smtClean="0"/>
          </a:p>
          <a:p>
            <a:pPr marL="0" indent="0">
              <a:buNone/>
            </a:pPr>
            <a:r>
              <a:rPr lang="en-US" sz="1300" dirty="0" smtClean="0"/>
              <a:t>Source: ILIAD  http://</a:t>
            </a:r>
            <a:r>
              <a:rPr lang="en-US" sz="1300" dirty="0" err="1" smtClean="0"/>
              <a:t>www.ilads.org</a:t>
            </a:r>
            <a:r>
              <a:rPr lang="en-US" sz="1300" dirty="0" smtClean="0"/>
              <a:t>/</a:t>
            </a:r>
            <a:r>
              <a:rPr lang="en-US" sz="1300" dirty="0" err="1" smtClean="0"/>
              <a:t>lyme</a:t>
            </a:r>
            <a:r>
              <a:rPr lang="en-US" sz="1300" dirty="0" smtClean="0"/>
              <a:t>/</a:t>
            </a:r>
            <a:r>
              <a:rPr lang="en-US" sz="1300" dirty="0" err="1" smtClean="0"/>
              <a:t>lyme-quickfacts.php</a:t>
            </a:r>
            <a:endParaRPr lang="en-US" sz="1300" dirty="0" smtClean="0"/>
          </a:p>
          <a:p>
            <a:pPr marL="0" indent="0">
              <a:buNone/>
            </a:pPr>
            <a:endParaRPr lang="en-US" dirty="0"/>
          </a:p>
        </p:txBody>
      </p:sp>
      <p:pic>
        <p:nvPicPr>
          <p:cNvPr id="4" name="Picture 3" descr="powerpointrash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354829"/>
            <a:ext cx="3615166" cy="2472550"/>
          </a:xfrm>
          <a:prstGeom prst="rect">
            <a:avLst/>
          </a:prstGeom>
        </p:spPr>
      </p:pic>
      <p:pic>
        <p:nvPicPr>
          <p:cNvPr id="5" name="Picture 4" descr="powerpoint lyme rash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1747" y="2184400"/>
            <a:ext cx="2213594" cy="1641570"/>
          </a:xfrm>
          <a:prstGeom prst="rect">
            <a:avLst/>
          </a:prstGeom>
        </p:spPr>
      </p:pic>
      <p:pic>
        <p:nvPicPr>
          <p:cNvPr id="6" name="Picture 5" descr="IMG_095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6264" y="4159780"/>
            <a:ext cx="4350536" cy="1667599"/>
          </a:xfrm>
          <a:prstGeom prst="rect">
            <a:avLst/>
          </a:prstGeom>
        </p:spPr>
      </p:pic>
    </p:spTree>
    <p:extLst>
      <p:ext uri="{BB962C8B-B14F-4D97-AF65-F5344CB8AC3E}">
        <p14:creationId xmlns:p14="http://schemas.microsoft.com/office/powerpoint/2010/main" val="2856258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273050"/>
            <a:ext cx="9042400" cy="793750"/>
          </a:xfrm>
        </p:spPr>
        <p:txBody>
          <a:bodyPr>
            <a:normAutofit/>
          </a:bodyPr>
          <a:lstStyle/>
          <a:p>
            <a:r>
              <a:rPr lang="en-US" sz="3200" dirty="0" smtClean="0"/>
              <a:t>Lyme Fact</a:t>
            </a:r>
            <a:endParaRPr lang="en-US" sz="3200" dirty="0"/>
          </a:p>
        </p:txBody>
      </p:sp>
      <p:pic>
        <p:nvPicPr>
          <p:cNvPr id="8" name="Content Placeholder 7" descr="doxy.jpg"/>
          <p:cNvPicPr>
            <a:picLocks noGrp="1" noChangeAspect="1"/>
          </p:cNvPicPr>
          <p:nvPr>
            <p:ph idx="1"/>
          </p:nvPr>
        </p:nvPicPr>
        <p:blipFill>
          <a:blip r:embed="rId2">
            <a:extLst>
              <a:ext uri="{28A0092B-C50C-407E-A947-70E740481C1C}">
                <a14:useLocalDpi xmlns:a14="http://schemas.microsoft.com/office/drawing/2010/main" val="0"/>
              </a:ext>
            </a:extLst>
          </a:blip>
          <a:srcRect l="13727" r="13727"/>
          <a:stretch>
            <a:fillRect/>
          </a:stretch>
        </p:blipFill>
        <p:spPr>
          <a:xfrm>
            <a:off x="4549299" y="2039112"/>
            <a:ext cx="4086985" cy="4224528"/>
          </a:xfrm>
        </p:spPr>
      </p:pic>
      <p:sp>
        <p:nvSpPr>
          <p:cNvPr id="7" name="Text Placeholder 6"/>
          <p:cNvSpPr>
            <a:spLocks noGrp="1"/>
          </p:cNvSpPr>
          <p:nvPr>
            <p:ph type="body" sz="half" idx="2"/>
          </p:nvPr>
        </p:nvSpPr>
        <p:spPr>
          <a:xfrm>
            <a:off x="621552" y="2039111"/>
            <a:ext cx="3566160" cy="4224528"/>
          </a:xfrm>
        </p:spPr>
        <p:txBody>
          <a:bodyPr>
            <a:normAutofit fontScale="77500" lnSpcReduction="20000"/>
          </a:bodyPr>
          <a:lstStyle/>
          <a:p>
            <a:r>
              <a:rPr lang="en-US" sz="3000" dirty="0"/>
              <a:t>S</a:t>
            </a:r>
            <a:r>
              <a:rPr lang="en-US" sz="3000" dirty="0" smtClean="0"/>
              <a:t>hort courses of antibiotic treatment fail to kill the Lyme spirochete and have resulted in a 40% relapse rate, especially if treatment is delayed. </a:t>
            </a:r>
          </a:p>
          <a:p>
            <a:endParaRPr lang="en-US" dirty="0" smtClean="0"/>
          </a:p>
          <a:p>
            <a:r>
              <a:rPr lang="en-US" sz="800" dirty="0" smtClean="0"/>
              <a:t>Source: ILIAD  http://</a:t>
            </a:r>
            <a:r>
              <a:rPr lang="en-US" sz="800" dirty="0" err="1" smtClean="0"/>
              <a:t>www.ilads.org</a:t>
            </a:r>
            <a:r>
              <a:rPr lang="en-US" sz="800" dirty="0" smtClean="0"/>
              <a:t>/</a:t>
            </a:r>
            <a:r>
              <a:rPr lang="en-US" sz="800" dirty="0" err="1" smtClean="0"/>
              <a:t>lyme</a:t>
            </a:r>
            <a:r>
              <a:rPr lang="en-US" sz="800" dirty="0" smtClean="0"/>
              <a:t>/</a:t>
            </a:r>
            <a:r>
              <a:rPr lang="en-US" sz="800" dirty="0" err="1" smtClean="0"/>
              <a:t>lyme-quickfacts.php</a:t>
            </a:r>
            <a:endParaRPr lang="en-US" sz="800" dirty="0" smtClean="0"/>
          </a:p>
          <a:p>
            <a:endParaRPr lang="en-US" dirty="0"/>
          </a:p>
        </p:txBody>
      </p:sp>
    </p:spTree>
    <p:extLst>
      <p:ext uri="{BB962C8B-B14F-4D97-AF65-F5344CB8AC3E}">
        <p14:creationId xmlns:p14="http://schemas.microsoft.com/office/powerpoint/2010/main" val="2797925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77756"/>
            <a:ext cx="8913813" cy="914400"/>
          </a:xfrm>
        </p:spPr>
        <p:txBody>
          <a:bodyPr>
            <a:normAutofit fontScale="90000"/>
          </a:bodyPr>
          <a:lstStyle/>
          <a:p>
            <a:r>
              <a:rPr lang="en-US" dirty="0" smtClean="0"/>
              <a:t>This is typical of a chronic Lyme sufferer.</a:t>
            </a:r>
            <a:endParaRPr lang="en-US" dirty="0"/>
          </a:p>
        </p:txBody>
      </p:sp>
      <p:pic>
        <p:nvPicPr>
          <p:cNvPr id="6" name="Picture 5" descr="pil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0" y="1879600"/>
            <a:ext cx="6350000" cy="4597400"/>
          </a:xfrm>
          <a:prstGeom prst="rect">
            <a:avLst/>
          </a:prstGeom>
        </p:spPr>
      </p:pic>
    </p:spTree>
    <p:extLst>
      <p:ext uri="{BB962C8B-B14F-4D97-AF65-F5344CB8AC3E}">
        <p14:creationId xmlns:p14="http://schemas.microsoft.com/office/powerpoint/2010/main" val="361251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Lyme Fact </a:t>
            </a:r>
            <a:endParaRPr lang="en-US" dirty="0"/>
          </a:p>
        </p:txBody>
      </p:sp>
      <p:sp>
        <p:nvSpPr>
          <p:cNvPr id="3" name="Content Placeholder 2"/>
          <p:cNvSpPr>
            <a:spLocks noGrp="1"/>
          </p:cNvSpPr>
          <p:nvPr>
            <p:ph sz="half" idx="1"/>
          </p:nvPr>
        </p:nvSpPr>
        <p:spPr>
          <a:xfrm>
            <a:off x="546100" y="2613026"/>
            <a:ext cx="3566160" cy="3681412"/>
          </a:xfrm>
        </p:spPr>
        <p:txBody>
          <a:bodyPr>
            <a:normAutofit fontScale="85000" lnSpcReduction="10000"/>
          </a:bodyPr>
          <a:lstStyle/>
          <a:p>
            <a:r>
              <a:rPr lang="en-US" dirty="0" smtClean="0"/>
              <a:t>The longer </a:t>
            </a:r>
            <a:r>
              <a:rPr lang="en-US" dirty="0"/>
              <a:t>the tick is attached, the higher the risk of </a:t>
            </a:r>
            <a:r>
              <a:rPr lang="en-US" dirty="0" smtClean="0"/>
              <a:t>transmission. </a:t>
            </a:r>
          </a:p>
          <a:p>
            <a:r>
              <a:rPr lang="en-US" dirty="0" smtClean="0"/>
              <a:t>It is still </a:t>
            </a:r>
            <a:r>
              <a:rPr lang="en-US" dirty="0"/>
              <a:t>possible to get Lyme disease even if the tick is attached for less than 24 </a:t>
            </a:r>
            <a:r>
              <a:rPr lang="en-US" dirty="0" smtClean="0"/>
              <a:t>hours.</a:t>
            </a:r>
          </a:p>
          <a:p>
            <a:r>
              <a:rPr lang="en-US" dirty="0" smtClean="0"/>
              <a:t>A flat attached tick means it has not been attached long.</a:t>
            </a:r>
          </a:p>
          <a:p>
            <a:endParaRPr lang="en-US" dirty="0"/>
          </a:p>
          <a:p>
            <a:pPr marL="0" indent="0">
              <a:buNone/>
            </a:pPr>
            <a:endParaRPr lang="en-US" dirty="0" smtClean="0"/>
          </a:p>
          <a:p>
            <a:pPr marL="0" indent="0">
              <a:buNone/>
            </a:pPr>
            <a:r>
              <a:rPr lang="en-US" sz="1200" dirty="0" smtClean="0"/>
              <a:t>Source: ILIAD  http://</a:t>
            </a:r>
            <a:r>
              <a:rPr lang="en-US" sz="1200" dirty="0" err="1" smtClean="0"/>
              <a:t>www.ilads.org</a:t>
            </a:r>
            <a:r>
              <a:rPr lang="en-US" sz="1200" dirty="0" smtClean="0"/>
              <a:t>/</a:t>
            </a:r>
            <a:r>
              <a:rPr lang="en-US" sz="1200" dirty="0" err="1" smtClean="0"/>
              <a:t>lyme</a:t>
            </a:r>
            <a:r>
              <a:rPr lang="en-US" sz="1200" dirty="0" smtClean="0"/>
              <a:t>/</a:t>
            </a:r>
            <a:r>
              <a:rPr lang="en-US" sz="1200" dirty="0" err="1" smtClean="0"/>
              <a:t>lyme-quickfacts.php</a:t>
            </a:r>
            <a:endParaRPr lang="en-US" sz="1200" dirty="0" smtClean="0"/>
          </a:p>
          <a:p>
            <a:endParaRPr lang="en-US" dirty="0"/>
          </a:p>
        </p:txBody>
      </p:sp>
      <p:pic>
        <p:nvPicPr>
          <p:cNvPr id="4" name="Picture 3" descr="tick-on-sk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5600" y="2464570"/>
            <a:ext cx="3136900" cy="3515449"/>
          </a:xfrm>
          <a:prstGeom prst="rect">
            <a:avLst/>
          </a:prstGeom>
        </p:spPr>
      </p:pic>
    </p:spTree>
    <p:extLst>
      <p:ext uri="{BB962C8B-B14F-4D97-AF65-F5344CB8AC3E}">
        <p14:creationId xmlns:p14="http://schemas.microsoft.com/office/powerpoint/2010/main" val="384833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Lyme Fact </a:t>
            </a:r>
            <a:endParaRPr lang="en-US" dirty="0"/>
          </a:p>
        </p:txBody>
      </p:sp>
      <p:sp>
        <p:nvSpPr>
          <p:cNvPr id="3" name="Content Placeholder 2"/>
          <p:cNvSpPr>
            <a:spLocks noGrp="1"/>
          </p:cNvSpPr>
          <p:nvPr>
            <p:ph idx="1"/>
          </p:nvPr>
        </p:nvSpPr>
        <p:spPr/>
        <p:txBody>
          <a:bodyPr/>
          <a:lstStyle/>
          <a:p>
            <a:pPr marL="0" indent="0">
              <a:buNone/>
            </a:pPr>
            <a:r>
              <a:rPr lang="en-US" dirty="0" smtClean="0"/>
              <a:t>Ages </a:t>
            </a:r>
            <a:r>
              <a:rPr lang="en-US" dirty="0"/>
              <a:t>5-</a:t>
            </a:r>
            <a:r>
              <a:rPr lang="en-US" dirty="0" smtClean="0"/>
              <a:t>19 are affected </a:t>
            </a:r>
            <a:r>
              <a:rPr lang="en-US" dirty="0"/>
              <a:t>3 times the average rate of all other age </a:t>
            </a:r>
            <a:r>
              <a:rPr lang="en-US" dirty="0" smtClean="0"/>
              <a:t>groups </a:t>
            </a:r>
            <a:r>
              <a:rPr lang="en-US" dirty="0"/>
              <a:t>according to the CDC</a:t>
            </a:r>
            <a:r>
              <a:rPr lang="en-US" dirty="0" smtClean="0"/>
              <a:t>.</a:t>
            </a:r>
          </a:p>
        </p:txBody>
      </p:sp>
      <p:pic>
        <p:nvPicPr>
          <p:cNvPr id="4" name="Picture 3" descr="kidly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0" y="3670300"/>
            <a:ext cx="7581900" cy="2455862"/>
          </a:xfrm>
          <a:prstGeom prst="rect">
            <a:avLst/>
          </a:prstGeom>
        </p:spPr>
      </p:pic>
    </p:spTree>
    <p:extLst>
      <p:ext uri="{BB962C8B-B14F-4D97-AF65-F5344CB8AC3E}">
        <p14:creationId xmlns:p14="http://schemas.microsoft.com/office/powerpoint/2010/main" val="4155264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6656"/>
            <a:ext cx="8913813" cy="914400"/>
          </a:xfrm>
        </p:spPr>
        <p:txBody>
          <a:bodyPr/>
          <a:lstStyle/>
          <a:p>
            <a:r>
              <a:rPr lang="en-US" dirty="0" smtClean="0"/>
              <a:t>Lyme Fact </a:t>
            </a:r>
            <a:endParaRPr lang="en-US" dirty="0"/>
          </a:p>
        </p:txBody>
      </p:sp>
      <p:sp>
        <p:nvSpPr>
          <p:cNvPr id="3" name="Content Placeholder 2"/>
          <p:cNvSpPr>
            <a:spLocks noGrp="1"/>
          </p:cNvSpPr>
          <p:nvPr>
            <p:ph idx="1"/>
          </p:nvPr>
        </p:nvSpPr>
        <p:spPr>
          <a:xfrm>
            <a:off x="1114424" y="2036762"/>
            <a:ext cx="7610476" cy="3670767"/>
          </a:xfrm>
        </p:spPr>
        <p:txBody>
          <a:bodyPr/>
          <a:lstStyle/>
          <a:p>
            <a:pPr marL="0" indent="0">
              <a:buNone/>
            </a:pPr>
            <a:r>
              <a:rPr lang="en-US" dirty="0" smtClean="0"/>
              <a:t>Co-infections also need </a:t>
            </a:r>
            <a:r>
              <a:rPr lang="en-US" dirty="0"/>
              <a:t>to be recognized. </a:t>
            </a:r>
            <a:r>
              <a:rPr lang="en-US" dirty="0" smtClean="0"/>
              <a:t>Here </a:t>
            </a:r>
            <a:r>
              <a:rPr lang="en-US" dirty="0"/>
              <a:t>is a map showing Rocky Mountain spotted </a:t>
            </a:r>
            <a:r>
              <a:rPr lang="en-US" dirty="0" smtClean="0"/>
              <a:t>fever.</a:t>
            </a:r>
            <a:endParaRPr lang="en-US" dirty="0"/>
          </a:p>
        </p:txBody>
      </p:sp>
      <p:pic>
        <p:nvPicPr>
          <p:cNvPr id="4" name="Picture 3" descr="powerpoint2.jpg"/>
          <p:cNvPicPr>
            <a:picLocks noChangeAspect="1"/>
          </p:cNvPicPr>
          <p:nvPr/>
        </p:nvPicPr>
        <p:blipFill rotWithShape="1">
          <a:blip r:embed="rId2">
            <a:extLst>
              <a:ext uri="{28A0092B-C50C-407E-A947-70E740481C1C}">
                <a14:useLocalDpi xmlns:a14="http://schemas.microsoft.com/office/drawing/2010/main" val="0"/>
              </a:ext>
            </a:extLst>
          </a:blip>
          <a:srcRect t="53241" b="-2083"/>
          <a:stretch/>
        </p:blipFill>
        <p:spPr>
          <a:xfrm>
            <a:off x="2159000" y="3095624"/>
            <a:ext cx="4812632" cy="3349625"/>
          </a:xfrm>
          <a:prstGeom prst="rect">
            <a:avLst/>
          </a:prstGeom>
        </p:spPr>
      </p:pic>
    </p:spTree>
    <p:extLst>
      <p:ext uri="{BB962C8B-B14F-4D97-AF65-F5344CB8AC3E}">
        <p14:creationId xmlns:p14="http://schemas.microsoft.com/office/powerpoint/2010/main" val="2091664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6656"/>
            <a:ext cx="8913813" cy="914400"/>
          </a:xfrm>
        </p:spPr>
        <p:txBody>
          <a:bodyPr/>
          <a:lstStyle/>
          <a:p>
            <a:r>
              <a:rPr lang="en-US" dirty="0" smtClean="0"/>
              <a:t>Lyme Fact </a:t>
            </a:r>
            <a:endParaRPr lang="en-US" dirty="0"/>
          </a:p>
        </p:txBody>
      </p:sp>
      <p:sp>
        <p:nvSpPr>
          <p:cNvPr id="3" name="Content Placeholder 2"/>
          <p:cNvSpPr>
            <a:spLocks noGrp="1"/>
          </p:cNvSpPr>
          <p:nvPr>
            <p:ph idx="1"/>
          </p:nvPr>
        </p:nvSpPr>
        <p:spPr>
          <a:xfrm>
            <a:off x="1114424" y="2062162"/>
            <a:ext cx="7610476" cy="3670767"/>
          </a:xfrm>
        </p:spPr>
        <p:txBody>
          <a:bodyPr/>
          <a:lstStyle/>
          <a:p>
            <a:pPr marL="0" indent="0">
              <a:buNone/>
            </a:pPr>
            <a:r>
              <a:rPr lang="en-US" dirty="0" smtClean="0"/>
              <a:t>Co-infections are as important to treat as Lyme disease.</a:t>
            </a:r>
          </a:p>
          <a:p>
            <a:pPr marL="0" indent="0">
              <a:buNone/>
            </a:pPr>
            <a:r>
              <a:rPr lang="en-US" dirty="0" smtClean="0"/>
              <a:t>This is a photo of </a:t>
            </a:r>
            <a:r>
              <a:rPr lang="en-US" dirty="0" err="1" smtClean="0"/>
              <a:t>Bartonella</a:t>
            </a:r>
            <a:r>
              <a:rPr lang="en-US" dirty="0" smtClean="0"/>
              <a:t> or Cat Scratch fever </a:t>
            </a:r>
            <a:endParaRPr lang="en-US" dirty="0"/>
          </a:p>
        </p:txBody>
      </p:sp>
      <p:pic>
        <p:nvPicPr>
          <p:cNvPr id="4" name="Picture 3" descr="powerpoint3.jpg"/>
          <p:cNvPicPr>
            <a:picLocks noChangeAspect="1"/>
          </p:cNvPicPr>
          <p:nvPr/>
        </p:nvPicPr>
        <p:blipFill rotWithShape="1">
          <a:blip r:embed="rId2">
            <a:extLst>
              <a:ext uri="{28A0092B-C50C-407E-A947-70E740481C1C}">
                <a14:useLocalDpi xmlns:a14="http://schemas.microsoft.com/office/drawing/2010/main" val="0"/>
              </a:ext>
            </a:extLst>
          </a:blip>
          <a:srcRect t="4005" b="21296"/>
          <a:stretch/>
        </p:blipFill>
        <p:spPr>
          <a:xfrm>
            <a:off x="2864447" y="3219748"/>
            <a:ext cx="3359150" cy="3372884"/>
          </a:xfrm>
          <a:prstGeom prst="rect">
            <a:avLst/>
          </a:prstGeom>
        </p:spPr>
      </p:pic>
    </p:spTree>
    <p:extLst>
      <p:ext uri="{BB962C8B-B14F-4D97-AF65-F5344CB8AC3E}">
        <p14:creationId xmlns:p14="http://schemas.microsoft.com/office/powerpoint/2010/main" val="549003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life with Lyme</a:t>
            </a:r>
            <a:endParaRPr lang="en-US" dirty="0"/>
          </a:p>
        </p:txBody>
      </p:sp>
      <p:sp>
        <p:nvSpPr>
          <p:cNvPr id="3" name="Content Placeholder 2"/>
          <p:cNvSpPr>
            <a:spLocks noGrp="1"/>
          </p:cNvSpPr>
          <p:nvPr>
            <p:ph idx="1"/>
          </p:nvPr>
        </p:nvSpPr>
        <p:spPr/>
        <p:txBody>
          <a:bodyPr numCol="2">
            <a:normAutofit fontScale="85000" lnSpcReduction="20000"/>
          </a:bodyPr>
          <a:lstStyle/>
          <a:p>
            <a:r>
              <a:rPr lang="en-US" dirty="0" smtClean="0"/>
              <a:t>Constant pain</a:t>
            </a:r>
          </a:p>
          <a:p>
            <a:r>
              <a:rPr lang="en-US" dirty="0" smtClean="0"/>
              <a:t>Oxygen tank</a:t>
            </a:r>
          </a:p>
          <a:p>
            <a:r>
              <a:rPr lang="en-US" dirty="0" smtClean="0"/>
              <a:t>Don’t touch me, No hugging it hurt</a:t>
            </a:r>
          </a:p>
          <a:p>
            <a:r>
              <a:rPr lang="en-US" dirty="0" smtClean="0"/>
              <a:t>Fatigue beyond words</a:t>
            </a:r>
          </a:p>
          <a:p>
            <a:r>
              <a:rPr lang="en-US" dirty="0" smtClean="0"/>
              <a:t>Lyme rage</a:t>
            </a:r>
          </a:p>
          <a:p>
            <a:r>
              <a:rPr lang="en-US" dirty="0" smtClean="0"/>
              <a:t>Emergency room visits</a:t>
            </a:r>
          </a:p>
          <a:p>
            <a:r>
              <a:rPr lang="en-US" dirty="0" smtClean="0"/>
              <a:t>Praying to die</a:t>
            </a:r>
          </a:p>
          <a:p>
            <a:r>
              <a:rPr lang="en-US" dirty="0" smtClean="0"/>
              <a:t>Reading lips because my head pounded so hard I could not hear</a:t>
            </a:r>
          </a:p>
          <a:p>
            <a:r>
              <a:rPr lang="en-US" dirty="0" smtClean="0"/>
              <a:t>Listening to freight trains non stop </a:t>
            </a:r>
          </a:p>
          <a:p>
            <a:r>
              <a:rPr lang="en-US" dirty="0" smtClean="0"/>
              <a:t>Endless doctor appointments</a:t>
            </a:r>
          </a:p>
          <a:p>
            <a:r>
              <a:rPr lang="en-US" dirty="0" smtClean="0"/>
              <a:t>Lyme ruled my life</a:t>
            </a:r>
          </a:p>
          <a:p>
            <a:r>
              <a:rPr lang="en-US" dirty="0" smtClean="0"/>
              <a:t>12 years stolen from myself and my family</a:t>
            </a:r>
          </a:p>
          <a:p>
            <a:r>
              <a:rPr lang="en-US" dirty="0" smtClean="0"/>
              <a:t>I went from living life to existing</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826663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Lyme disease is spread</a:t>
            </a:r>
            <a:endParaRPr lang="en-US" dirty="0"/>
          </a:p>
        </p:txBody>
      </p:sp>
      <p:sp>
        <p:nvSpPr>
          <p:cNvPr id="3" name="Content Placeholder 2"/>
          <p:cNvSpPr>
            <a:spLocks noGrp="1"/>
          </p:cNvSpPr>
          <p:nvPr>
            <p:ph idx="1"/>
          </p:nvPr>
        </p:nvSpPr>
        <p:spPr/>
        <p:txBody>
          <a:bodyPr>
            <a:normAutofit/>
          </a:bodyPr>
          <a:lstStyle/>
          <a:p>
            <a:pPr lvl="0"/>
            <a:r>
              <a:rPr lang="en-US" dirty="0"/>
              <a:t>Any blood sucking insect can carry Lyme </a:t>
            </a:r>
            <a:r>
              <a:rPr lang="en-US" dirty="0" smtClean="0"/>
              <a:t>disease.</a:t>
            </a:r>
            <a:endParaRPr lang="en-US" dirty="0"/>
          </a:p>
          <a:p>
            <a:pPr lvl="0"/>
            <a:r>
              <a:rPr lang="en-US" dirty="0"/>
              <a:t>Birds and mice can carry ticks that carry the disease.</a:t>
            </a:r>
          </a:p>
          <a:p>
            <a:pPr lvl="0"/>
            <a:r>
              <a:rPr lang="en-US" dirty="0"/>
              <a:t>New research shows it can be sexually </a:t>
            </a:r>
            <a:r>
              <a:rPr lang="en-US" dirty="0" smtClean="0"/>
              <a:t>transmitted.</a:t>
            </a:r>
            <a:endParaRPr lang="en-US" dirty="0"/>
          </a:p>
          <a:p>
            <a:r>
              <a:rPr lang="en-US" dirty="0" smtClean="0"/>
              <a:t>Detected </a:t>
            </a:r>
            <a:r>
              <a:rPr lang="en-US" dirty="0"/>
              <a:t>in breast milk, umbilical cords, urine, blood, the cervix, tears, the </a:t>
            </a:r>
            <a:r>
              <a:rPr lang="en-US" dirty="0" smtClean="0"/>
              <a:t>brain, </a:t>
            </a:r>
            <a:r>
              <a:rPr lang="en-US" dirty="0"/>
              <a:t>and other body fluids and tissues.</a:t>
            </a:r>
          </a:p>
          <a:p>
            <a:pPr lvl="0"/>
            <a:r>
              <a:rPr lang="en-US" dirty="0"/>
              <a:t>Our Nations blood supply is not routinely checked for vector borne diseases. </a:t>
            </a:r>
          </a:p>
          <a:p>
            <a:endParaRPr lang="en-US" dirty="0"/>
          </a:p>
        </p:txBody>
      </p:sp>
    </p:spTree>
    <p:extLst>
      <p:ext uri="{BB962C8B-B14F-4D97-AF65-F5344CB8AC3E}">
        <p14:creationId xmlns:p14="http://schemas.microsoft.com/office/powerpoint/2010/main" val="2060401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3938"/>
            <a:ext cx="8915400" cy="817562"/>
          </a:xfrm>
        </p:spPr>
        <p:txBody>
          <a:bodyPr>
            <a:normAutofit/>
          </a:bodyPr>
          <a:lstStyle/>
          <a:p>
            <a:r>
              <a:rPr lang="en-US" dirty="0" smtClean="0"/>
              <a:t>Symptoms</a:t>
            </a:r>
            <a:endParaRPr lang="en-US" dirty="0"/>
          </a:p>
        </p:txBody>
      </p:sp>
      <p:sp>
        <p:nvSpPr>
          <p:cNvPr id="5" name="Content Placeholder 4"/>
          <p:cNvSpPr>
            <a:spLocks noGrp="1"/>
          </p:cNvSpPr>
          <p:nvPr>
            <p:ph idx="1"/>
          </p:nvPr>
        </p:nvSpPr>
        <p:spPr>
          <a:xfrm>
            <a:off x="469900" y="2159000"/>
            <a:ext cx="8255000" cy="4254500"/>
          </a:xfrm>
        </p:spPr>
        <p:txBody>
          <a:bodyPr numCol="2">
            <a:normAutofit fontScale="85000" lnSpcReduction="20000"/>
          </a:bodyPr>
          <a:lstStyle/>
          <a:p>
            <a:pPr lvl="0"/>
            <a:r>
              <a:rPr lang="en-US" dirty="0" smtClean="0"/>
              <a:t>Headache</a:t>
            </a:r>
          </a:p>
          <a:p>
            <a:pPr lvl="0"/>
            <a:r>
              <a:rPr lang="en-US" dirty="0" smtClean="0"/>
              <a:t>Debilitating fatigue</a:t>
            </a:r>
          </a:p>
          <a:p>
            <a:pPr lvl="0"/>
            <a:r>
              <a:rPr lang="en-US" dirty="0" smtClean="0"/>
              <a:t>Fever</a:t>
            </a:r>
          </a:p>
          <a:p>
            <a:pPr lvl="0"/>
            <a:r>
              <a:rPr lang="en-US" dirty="0" smtClean="0"/>
              <a:t>Joint pain</a:t>
            </a:r>
          </a:p>
          <a:p>
            <a:pPr lvl="0"/>
            <a:r>
              <a:rPr lang="en-US" dirty="0" smtClean="0"/>
              <a:t>Skin rashes</a:t>
            </a:r>
          </a:p>
          <a:p>
            <a:pPr lvl="0"/>
            <a:r>
              <a:rPr lang="en-US" dirty="0" smtClean="0"/>
              <a:t>Back pain</a:t>
            </a:r>
          </a:p>
          <a:p>
            <a:pPr lvl="0"/>
            <a:r>
              <a:rPr lang="en-US" dirty="0" smtClean="0"/>
              <a:t>Blurred vision &amp; eye pain</a:t>
            </a:r>
          </a:p>
          <a:p>
            <a:pPr lvl="0"/>
            <a:r>
              <a:rPr lang="en-US" dirty="0" smtClean="0"/>
              <a:t>Chest pain &amp; palpitations</a:t>
            </a:r>
          </a:p>
          <a:p>
            <a:pPr lvl="0"/>
            <a:r>
              <a:rPr lang="en-US" dirty="0" smtClean="0"/>
              <a:t>Depression</a:t>
            </a:r>
          </a:p>
          <a:p>
            <a:pPr lvl="0"/>
            <a:r>
              <a:rPr lang="en-US" dirty="0" smtClean="0"/>
              <a:t>Facial numbness, pain tingling &amp; palsy</a:t>
            </a:r>
          </a:p>
          <a:p>
            <a:pPr lvl="0"/>
            <a:r>
              <a:rPr lang="en-US" dirty="0" smtClean="0"/>
              <a:t>Flu-like symptoms</a:t>
            </a:r>
          </a:p>
          <a:p>
            <a:pPr lvl="0"/>
            <a:r>
              <a:rPr lang="en-US" dirty="0" smtClean="0"/>
              <a:t>Irritability and mood swings</a:t>
            </a:r>
          </a:p>
          <a:p>
            <a:pPr lvl="0"/>
            <a:r>
              <a:rPr lang="en-US" dirty="0" smtClean="0"/>
              <a:t>Gut issues, gas bloating</a:t>
            </a:r>
          </a:p>
          <a:p>
            <a:pPr lvl="0"/>
            <a:r>
              <a:rPr lang="en-US" dirty="0" smtClean="0"/>
              <a:t>Jaw pain</a:t>
            </a:r>
          </a:p>
          <a:p>
            <a:pPr lvl="0"/>
            <a:r>
              <a:rPr lang="en-US" dirty="0" smtClean="0"/>
              <a:t>Light </a:t>
            </a:r>
            <a:r>
              <a:rPr lang="en-US" dirty="0" err="1" smtClean="0"/>
              <a:t>headnesses</a:t>
            </a:r>
            <a:r>
              <a:rPr lang="en-US" dirty="0" smtClean="0"/>
              <a:t>, dizziness</a:t>
            </a:r>
          </a:p>
          <a:p>
            <a:pPr lvl="0"/>
            <a:r>
              <a:rPr lang="en-US" dirty="0" smtClean="0"/>
              <a:t>Memory loss, poor concentration</a:t>
            </a:r>
          </a:p>
          <a:p>
            <a:pPr lvl="0"/>
            <a:r>
              <a:rPr lang="en-US" dirty="0" smtClean="0"/>
              <a:t>Night sweats</a:t>
            </a:r>
          </a:p>
          <a:p>
            <a:pPr lvl="0"/>
            <a:r>
              <a:rPr lang="en-US" dirty="0" smtClean="0"/>
              <a:t>Weight change </a:t>
            </a:r>
          </a:p>
          <a:p>
            <a:endParaRPr lang="en-US" dirty="0" smtClean="0"/>
          </a:p>
          <a:p>
            <a:endParaRPr lang="en-US" dirty="0"/>
          </a:p>
        </p:txBody>
      </p:sp>
    </p:spTree>
    <p:extLst>
      <p:ext uri="{BB962C8B-B14F-4D97-AF65-F5344CB8AC3E}">
        <p14:creationId xmlns:p14="http://schemas.microsoft.com/office/powerpoint/2010/main" val="1234896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3 Forms of Lyme</a:t>
            </a:r>
            <a:endParaRPr lang="en-US" dirty="0"/>
          </a:p>
        </p:txBody>
      </p:sp>
      <p:pic>
        <p:nvPicPr>
          <p:cNvPr id="6" name="Picture Placeholder 5" descr="lyme-forms.jpg"/>
          <p:cNvPicPr>
            <a:picLocks noGrp="1" noChangeAspect="1"/>
          </p:cNvPicPr>
          <p:nvPr>
            <p:ph idx="1"/>
          </p:nvPr>
        </p:nvPicPr>
        <p:blipFill>
          <a:blip r:embed="rId2">
            <a:extLst>
              <a:ext uri="{28A0092B-C50C-407E-A947-70E740481C1C}">
                <a14:useLocalDpi xmlns:a14="http://schemas.microsoft.com/office/drawing/2010/main" val="0"/>
              </a:ext>
            </a:extLst>
          </a:blip>
          <a:srcRect l="15441" r="15441"/>
          <a:stretch>
            <a:fillRect/>
          </a:stretch>
        </p:blipFill>
        <p:spPr>
          <a:xfrm>
            <a:off x="584200" y="2576473"/>
            <a:ext cx="7454900" cy="3595727"/>
          </a:xfrm>
        </p:spPr>
      </p:pic>
      <p:sp>
        <p:nvSpPr>
          <p:cNvPr id="3" name="Content Placeholder 2"/>
          <p:cNvSpPr>
            <a:spLocks noGrp="1"/>
          </p:cNvSpPr>
          <p:nvPr>
            <p:ph type="body" sz="half" idx="4294967295"/>
          </p:nvPr>
        </p:nvSpPr>
        <p:spPr>
          <a:xfrm>
            <a:off x="0" y="5367338"/>
            <a:ext cx="5486400" cy="804862"/>
          </a:xfrm>
        </p:spPr>
        <p:txBody>
          <a:bodyPr>
            <a:normAutofit/>
          </a:bodyPr>
          <a:lstStyle/>
          <a:p>
            <a:pPr marL="0" indent="0">
              <a:buNone/>
            </a:pPr>
            <a:endParaRPr lang="en-US" dirty="0"/>
          </a:p>
          <a:p>
            <a:pPr marL="0" indent="0">
              <a:buNone/>
            </a:pPr>
            <a:endParaRPr lang="en-US" dirty="0"/>
          </a:p>
        </p:txBody>
      </p:sp>
    </p:spTree>
    <p:extLst>
      <p:ext uri="{BB962C8B-B14F-4D97-AF65-F5344CB8AC3E}">
        <p14:creationId xmlns:p14="http://schemas.microsoft.com/office/powerpoint/2010/main" val="3210790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 a Lyme literate doctor is at best a challenge</a:t>
            </a:r>
            <a:endParaRPr lang="en-US" dirty="0"/>
          </a:p>
        </p:txBody>
      </p:sp>
      <p:pic>
        <p:nvPicPr>
          <p:cNvPr id="4" name="Content Placeholder 3" descr="Investigation.jpg"/>
          <p:cNvPicPr>
            <a:picLocks noGrp="1" noChangeAspect="1"/>
          </p:cNvPicPr>
          <p:nvPr>
            <p:ph idx="1"/>
          </p:nvPr>
        </p:nvPicPr>
        <p:blipFill rotWithShape="1">
          <a:blip r:embed="rId2">
            <a:extLst>
              <a:ext uri="{28A0092B-C50C-407E-A947-70E740481C1C}">
                <a14:useLocalDpi xmlns:a14="http://schemas.microsoft.com/office/drawing/2010/main" val="0"/>
              </a:ext>
            </a:extLst>
          </a:blip>
          <a:srcRect t="33924" b="33924"/>
          <a:stretch/>
        </p:blipFill>
        <p:spPr>
          <a:xfrm>
            <a:off x="822324" y="2595562"/>
            <a:ext cx="7610476" cy="3670767"/>
          </a:xfrm>
        </p:spPr>
      </p:pic>
    </p:spTree>
    <p:extLst>
      <p:ext uri="{BB962C8B-B14F-4D97-AF65-F5344CB8AC3E}">
        <p14:creationId xmlns:p14="http://schemas.microsoft.com/office/powerpoint/2010/main" val="73379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t>
            </a:r>
            <a:r>
              <a:rPr lang="en-US" sz="6000" b="1" dirty="0" smtClean="0">
                <a:solidFill>
                  <a:srgbClr val="FF0000"/>
                </a:solidFill>
              </a:rPr>
              <a:t>not</a:t>
            </a:r>
            <a:r>
              <a:rPr lang="en-US" dirty="0" smtClean="0"/>
              <a:t> to remove a Tick</a:t>
            </a:r>
            <a:endParaRPr lang="en-US" dirty="0"/>
          </a:p>
        </p:txBody>
      </p:sp>
      <p:sp>
        <p:nvSpPr>
          <p:cNvPr id="3" name="Content Placeholder 2"/>
          <p:cNvSpPr>
            <a:spLocks noGrp="1"/>
          </p:cNvSpPr>
          <p:nvPr>
            <p:ph idx="1"/>
          </p:nvPr>
        </p:nvSpPr>
        <p:spPr/>
        <p:txBody>
          <a:bodyPr>
            <a:normAutofit/>
          </a:bodyPr>
          <a:lstStyle/>
          <a:p>
            <a:pPr marL="0" indent="0">
              <a:buNone/>
            </a:pPr>
            <a:r>
              <a:rPr lang="en-US" sz="4300" b="1" dirty="0">
                <a:solidFill>
                  <a:srgbClr val="FF0000"/>
                </a:solidFill>
              </a:rPr>
              <a:t>DO </a:t>
            </a:r>
            <a:r>
              <a:rPr lang="en-US" sz="4300" b="1" dirty="0" smtClean="0">
                <a:solidFill>
                  <a:srgbClr val="FF0000"/>
                </a:solidFill>
              </a:rPr>
              <a:t>NOT:</a:t>
            </a:r>
            <a:endParaRPr lang="en-US" dirty="0"/>
          </a:p>
          <a:p>
            <a:pPr lvl="0"/>
            <a:r>
              <a:rPr lang="en-US" dirty="0"/>
              <a:t>Try to smother a </a:t>
            </a:r>
            <a:r>
              <a:rPr lang="en-US" dirty="0" smtClean="0"/>
              <a:t>tick </a:t>
            </a:r>
            <a:r>
              <a:rPr lang="en-US" dirty="0"/>
              <a:t>with </a:t>
            </a:r>
            <a:r>
              <a:rPr lang="en-US" dirty="0" smtClean="0"/>
              <a:t> </a:t>
            </a:r>
            <a:r>
              <a:rPr lang="en-US" dirty="0"/>
              <a:t>petroleum jelly, essential oils, nail polish or nail polish remover, dish detergent, or any thing else that would agitate the tick and cause it to pull itself out. </a:t>
            </a:r>
            <a:endParaRPr lang="en-US" dirty="0" smtClean="0"/>
          </a:p>
          <a:p>
            <a:pPr lvl="0"/>
            <a:r>
              <a:rPr lang="en-US" dirty="0" smtClean="0"/>
              <a:t>Grab </a:t>
            </a:r>
            <a:r>
              <a:rPr lang="en-US" dirty="0"/>
              <a:t>it at the body and squeeze to pull out. </a:t>
            </a:r>
            <a:endParaRPr lang="en-US" dirty="0" smtClean="0"/>
          </a:p>
          <a:p>
            <a:pPr lvl="0"/>
            <a:r>
              <a:rPr lang="en-US" dirty="0" smtClean="0"/>
              <a:t>Use </a:t>
            </a:r>
            <a:r>
              <a:rPr lang="en-US" dirty="0"/>
              <a:t>the heat of the </a:t>
            </a:r>
            <a:r>
              <a:rPr lang="en-US" dirty="0" smtClean="0"/>
              <a:t>blow dryer or burning match </a:t>
            </a:r>
            <a:r>
              <a:rPr lang="en-US" dirty="0"/>
              <a:t>to get the tick to back out. </a:t>
            </a:r>
            <a:endParaRPr lang="en-US" dirty="0" smtClean="0"/>
          </a:p>
          <a:p>
            <a:endParaRPr lang="en-US" dirty="0"/>
          </a:p>
        </p:txBody>
      </p:sp>
    </p:spTree>
    <p:extLst>
      <p:ext uri="{BB962C8B-B14F-4D97-AF65-F5344CB8AC3E}">
        <p14:creationId xmlns:p14="http://schemas.microsoft.com/office/powerpoint/2010/main" val="3628189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t="-18676" b="-18676"/>
          <a:stretch>
            <a:fillRect/>
          </a:stretch>
        </p:blipFill>
        <p:spPr bwMode="auto">
          <a:xfrm>
            <a:off x="457200" y="2232025"/>
            <a:ext cx="8229600" cy="4525963"/>
          </a:xfrm>
          <a:prstGeom prst="rect">
            <a:avLst/>
          </a:prstGeom>
          <a:noFill/>
          <a:ln>
            <a:noFill/>
          </a:ln>
        </p:spPr>
      </p:pic>
      <p:sp>
        <p:nvSpPr>
          <p:cNvPr id="5" name="Title 1"/>
          <p:cNvSpPr>
            <a:spLocks noGrp="1"/>
          </p:cNvSpPr>
          <p:nvPr>
            <p:ph type="title"/>
          </p:nvPr>
        </p:nvSpPr>
        <p:spPr>
          <a:xfrm>
            <a:off x="0" y="1123856"/>
            <a:ext cx="8913813" cy="914400"/>
          </a:xfrm>
        </p:spPr>
        <p:txBody>
          <a:bodyPr>
            <a:normAutofit/>
          </a:bodyPr>
          <a:lstStyle/>
          <a:p>
            <a:r>
              <a:rPr lang="en-US" dirty="0" smtClean="0"/>
              <a:t>Correct </a:t>
            </a:r>
            <a:r>
              <a:rPr lang="en-US" smtClean="0"/>
              <a:t>Tick Removal</a:t>
            </a:r>
            <a:endParaRPr lang="en-US" dirty="0"/>
          </a:p>
        </p:txBody>
      </p:sp>
    </p:spTree>
    <p:extLst>
      <p:ext uri="{BB962C8B-B14F-4D97-AF65-F5344CB8AC3E}">
        <p14:creationId xmlns:p14="http://schemas.microsoft.com/office/powerpoint/2010/main" val="2588608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Head of Tick.  What is embedded in the skin</a:t>
            </a:r>
            <a:endParaRPr lang="en-US" dirty="0"/>
          </a:p>
        </p:txBody>
      </p:sp>
      <p:pic>
        <p:nvPicPr>
          <p:cNvPr id="5" name="Picture Placeholder 4" descr="Pic Tick Mouth.png"/>
          <p:cNvPicPr>
            <a:picLocks noGrp="1" noChangeAspect="1"/>
          </p:cNvPicPr>
          <p:nvPr>
            <p:ph type="pic" idx="1"/>
          </p:nvPr>
        </p:nvPicPr>
        <p:blipFill>
          <a:blip r:embed="rId2">
            <a:extLst>
              <a:ext uri="{28A0092B-C50C-407E-A947-70E740481C1C}">
                <a14:useLocalDpi xmlns:a14="http://schemas.microsoft.com/office/drawing/2010/main" val="0"/>
              </a:ext>
            </a:extLst>
          </a:blip>
          <a:srcRect l="9264" r="9264"/>
          <a:stretch>
            <a:fillRect/>
          </a:stretch>
        </p:blipFill>
        <p:spPr>
          <a:xfrm>
            <a:off x="5081587" y="2289556"/>
            <a:ext cx="3427413" cy="4206240"/>
          </a:xfrm>
        </p:spPr>
      </p:pic>
      <p:sp>
        <p:nvSpPr>
          <p:cNvPr id="4" name="Text Placeholder 3"/>
          <p:cNvSpPr>
            <a:spLocks noGrp="1"/>
          </p:cNvSpPr>
          <p:nvPr>
            <p:ph type="body" sz="half" idx="2"/>
          </p:nvPr>
        </p:nvSpPr>
        <p:spPr>
          <a:xfrm>
            <a:off x="558800" y="3594100"/>
            <a:ext cx="4000500" cy="1028700"/>
          </a:xfrm>
        </p:spPr>
        <p:txBody>
          <a:bodyPr>
            <a:normAutofit/>
          </a:bodyPr>
          <a:lstStyle/>
          <a:p>
            <a:r>
              <a:rPr lang="en-US" dirty="0" smtClean="0"/>
              <a:t>A magnified mouth of a tick</a:t>
            </a:r>
            <a:endParaRPr lang="en-US" dirty="0"/>
          </a:p>
        </p:txBody>
      </p:sp>
    </p:spTree>
    <p:extLst>
      <p:ext uri="{BB962C8B-B14F-4D97-AF65-F5344CB8AC3E}">
        <p14:creationId xmlns:p14="http://schemas.microsoft.com/office/powerpoint/2010/main" val="130378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tick removing products</a:t>
            </a:r>
            <a:endParaRPr lang="en-US" dirty="0"/>
          </a:p>
        </p:txBody>
      </p:sp>
      <p:sp>
        <p:nvSpPr>
          <p:cNvPr id="3" name="Text Placeholder 2"/>
          <p:cNvSpPr>
            <a:spLocks noGrp="1"/>
          </p:cNvSpPr>
          <p:nvPr>
            <p:ph type="body" idx="1"/>
          </p:nvPr>
        </p:nvSpPr>
        <p:spPr>
          <a:xfrm>
            <a:off x="777688" y="2017713"/>
            <a:ext cx="3566160" cy="877887"/>
          </a:xfrm>
        </p:spPr>
        <p:txBody>
          <a:bodyPr/>
          <a:lstStyle/>
          <a:p>
            <a:pPr algn="ctr"/>
            <a:r>
              <a:rPr lang="en-US" dirty="0" smtClean="0"/>
              <a:t>Tick twister</a:t>
            </a:r>
            <a:endParaRPr lang="en-US" dirty="0"/>
          </a:p>
        </p:txBody>
      </p:sp>
      <p:pic>
        <p:nvPicPr>
          <p:cNvPr id="7" name="Content Placeholder 6" descr="powerpoint5.jpg"/>
          <p:cNvPicPr>
            <a:picLocks noGrp="1" noChangeAspect="1"/>
          </p:cNvPicPr>
          <p:nvPr>
            <p:ph sz="half" idx="2"/>
          </p:nvPr>
        </p:nvPicPr>
        <p:blipFill>
          <a:blip r:embed="rId2">
            <a:extLst>
              <a:ext uri="{28A0092B-C50C-407E-A947-70E740481C1C}">
                <a14:useLocalDpi xmlns:a14="http://schemas.microsoft.com/office/drawing/2010/main" val="0"/>
              </a:ext>
            </a:extLst>
          </a:blip>
          <a:srcRect t="22650" b="22650"/>
          <a:stretch>
            <a:fillRect/>
          </a:stretch>
        </p:blipFill>
        <p:spPr>
          <a:xfrm>
            <a:off x="777688" y="3065929"/>
            <a:ext cx="3566160" cy="3211046"/>
          </a:xfrm>
        </p:spPr>
      </p:pic>
      <p:sp>
        <p:nvSpPr>
          <p:cNvPr id="5" name="Text Placeholder 4"/>
          <p:cNvSpPr>
            <a:spLocks noGrp="1"/>
          </p:cNvSpPr>
          <p:nvPr>
            <p:ph type="body" sz="quarter" idx="3"/>
          </p:nvPr>
        </p:nvSpPr>
        <p:spPr/>
        <p:txBody>
          <a:bodyPr/>
          <a:lstStyle/>
          <a:p>
            <a:pPr algn="ctr"/>
            <a:r>
              <a:rPr lang="en-US" dirty="0" smtClean="0"/>
              <a:t>Pro Tick Remedy</a:t>
            </a:r>
            <a:endParaRPr lang="en-US" dirty="0"/>
          </a:p>
        </p:txBody>
      </p:sp>
      <p:pic>
        <p:nvPicPr>
          <p:cNvPr id="8" name="Content Placeholder 7" descr="powerpoint6.jpg"/>
          <p:cNvPicPr>
            <a:picLocks noGrp="1" noChangeAspect="1"/>
          </p:cNvPicPr>
          <p:nvPr>
            <p:ph sz="quarter" idx="4"/>
          </p:nvPr>
        </p:nvPicPr>
        <p:blipFill>
          <a:blip r:embed="rId3">
            <a:extLst>
              <a:ext uri="{28A0092B-C50C-407E-A947-70E740481C1C}">
                <a14:useLocalDpi xmlns:a14="http://schemas.microsoft.com/office/drawing/2010/main" val="0"/>
              </a:ext>
            </a:extLst>
          </a:blip>
          <a:srcRect t="25398" b="25398"/>
          <a:stretch>
            <a:fillRect/>
          </a:stretch>
        </p:blipFill>
        <p:spPr/>
      </p:pic>
    </p:spTree>
    <p:extLst>
      <p:ext uri="{BB962C8B-B14F-4D97-AF65-F5344CB8AC3E}">
        <p14:creationId xmlns:p14="http://schemas.microsoft.com/office/powerpoint/2010/main" val="1495820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to do after you remove the tick </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Use antiseptic on </a:t>
            </a:r>
            <a:r>
              <a:rPr lang="en-US" dirty="0" smtClean="0"/>
              <a:t>skin or antibiotic cream  </a:t>
            </a:r>
            <a:endParaRPr lang="en-US" dirty="0"/>
          </a:p>
          <a:p>
            <a:pPr lvl="0"/>
            <a:r>
              <a:rPr lang="en-US" dirty="0"/>
              <a:t>Disinfect </a:t>
            </a:r>
            <a:r>
              <a:rPr lang="en-US" dirty="0" smtClean="0"/>
              <a:t>tweezers</a:t>
            </a:r>
            <a:endParaRPr lang="en-US" dirty="0"/>
          </a:p>
          <a:p>
            <a:pPr lvl="0"/>
            <a:r>
              <a:rPr lang="en-US" dirty="0"/>
              <a:t>Wash hands </a:t>
            </a:r>
            <a:r>
              <a:rPr lang="en-US" dirty="0" smtClean="0"/>
              <a:t>thoroughly</a:t>
            </a:r>
            <a:endParaRPr lang="en-US" dirty="0"/>
          </a:p>
          <a:p>
            <a:pPr lvl="0"/>
            <a:r>
              <a:rPr lang="en-US" dirty="0"/>
              <a:t>Call a physician immediately if you show any type of rash at the </a:t>
            </a:r>
            <a:r>
              <a:rPr lang="en-US" dirty="0" smtClean="0"/>
              <a:t>site</a:t>
            </a:r>
            <a:endParaRPr lang="en-US" dirty="0"/>
          </a:p>
          <a:p>
            <a:pPr lvl="0"/>
            <a:r>
              <a:rPr lang="en-US" dirty="0"/>
              <a:t>S</a:t>
            </a:r>
            <a:r>
              <a:rPr lang="en-US" dirty="0" smtClean="0"/>
              <a:t>ave </a:t>
            </a:r>
            <a:r>
              <a:rPr lang="en-US" dirty="0"/>
              <a:t>the tick in a zippered plastic bag or closed container with a moist cotton ball or paper towel.  Date it. Place in the </a:t>
            </a:r>
            <a:r>
              <a:rPr lang="en-US" dirty="0" smtClean="0"/>
              <a:t>refrigerator.  </a:t>
            </a:r>
            <a:r>
              <a:rPr lang="en-US" dirty="0"/>
              <a:t>Ticks can be tested by </a:t>
            </a:r>
            <a:r>
              <a:rPr lang="en-US" dirty="0" err="1"/>
              <a:t>Igenex</a:t>
            </a:r>
            <a:r>
              <a:rPr lang="en-US" dirty="0"/>
              <a:t> or with a tick kit you can </a:t>
            </a:r>
            <a:r>
              <a:rPr lang="en-US" dirty="0" smtClean="0"/>
              <a:t>purchase</a:t>
            </a:r>
            <a:endParaRPr lang="en-US" dirty="0"/>
          </a:p>
          <a:p>
            <a:pPr lvl="0"/>
            <a:endParaRPr lang="en-US" dirty="0"/>
          </a:p>
        </p:txBody>
      </p:sp>
    </p:spTree>
    <p:extLst>
      <p:ext uri="{BB962C8B-B14F-4D97-AF65-F5344CB8AC3E}">
        <p14:creationId xmlns:p14="http://schemas.microsoft.com/office/powerpoint/2010/main" val="174300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595438"/>
          </a:xfrm>
        </p:spPr>
        <p:txBody>
          <a:bodyPr/>
          <a:lstStyle/>
          <a:p>
            <a:r>
              <a:rPr lang="en-US" dirty="0" smtClean="0"/>
              <a:t>Tick prevention</a:t>
            </a:r>
            <a:endParaRPr lang="en-US" dirty="0"/>
          </a:p>
        </p:txBody>
      </p:sp>
    </p:spTree>
    <p:extLst>
      <p:ext uri="{BB962C8B-B14F-4D97-AF65-F5344CB8AC3E}">
        <p14:creationId xmlns:p14="http://schemas.microsoft.com/office/powerpoint/2010/main" val="3268169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yLymePic.png"/>
          <p:cNvPicPr>
            <a:picLocks noGrp="1" noChangeAspect="1"/>
          </p:cNvPicPr>
          <p:nvPr>
            <p:ph idx="1"/>
          </p:nvPr>
        </p:nvPicPr>
        <p:blipFill>
          <a:blip r:embed="rId2">
            <a:extLst>
              <a:ext uri="{28A0092B-C50C-407E-A947-70E740481C1C}">
                <a14:useLocalDpi xmlns:a14="http://schemas.microsoft.com/office/drawing/2010/main" val="0"/>
              </a:ext>
            </a:extLst>
          </a:blip>
          <a:srcRect l="-10731" r="-10731"/>
          <a:stretch>
            <a:fillRect/>
          </a:stretch>
        </p:blipFill>
        <p:spPr>
          <a:xfrm>
            <a:off x="457200" y="388938"/>
            <a:ext cx="8229600" cy="5737225"/>
          </a:xfrm>
        </p:spPr>
      </p:pic>
    </p:spTree>
    <p:extLst>
      <p:ext uri="{BB962C8B-B14F-4D97-AF65-F5344CB8AC3E}">
        <p14:creationId xmlns:p14="http://schemas.microsoft.com/office/powerpoint/2010/main" val="1321681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Make your home a tick free zone</a:t>
            </a:r>
            <a:endParaRPr lang="en-US" dirty="0"/>
          </a:p>
        </p:txBody>
      </p:sp>
      <p:pic>
        <p:nvPicPr>
          <p:cNvPr id="4" name="Content Placeholder 3" descr="ticklanddiag.jpg"/>
          <p:cNvPicPr>
            <a:picLocks noGrp="1" noChangeAspect="1"/>
          </p:cNvPicPr>
          <p:nvPr>
            <p:ph idx="1"/>
          </p:nvPr>
        </p:nvPicPr>
        <p:blipFill rotWithShape="1">
          <a:blip r:embed="rId2">
            <a:extLst>
              <a:ext uri="{28A0092B-C50C-407E-A947-70E740481C1C}">
                <a14:useLocalDpi xmlns:a14="http://schemas.microsoft.com/office/drawing/2010/main" val="0"/>
              </a:ext>
            </a:extLst>
          </a:blip>
          <a:srcRect t="27769" b="27769"/>
          <a:stretch/>
        </p:blipFill>
        <p:spPr/>
      </p:pic>
    </p:spTree>
    <p:extLst>
      <p:ext uri="{BB962C8B-B14F-4D97-AF65-F5344CB8AC3E}">
        <p14:creationId xmlns:p14="http://schemas.microsoft.com/office/powerpoint/2010/main" val="3979492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274638"/>
            <a:ext cx="9055100" cy="703262"/>
          </a:xfrm>
        </p:spPr>
        <p:txBody>
          <a:bodyPr>
            <a:normAutofit/>
          </a:bodyPr>
          <a:lstStyle/>
          <a:p>
            <a:r>
              <a:rPr lang="en-US" dirty="0" smtClean="0"/>
              <a:t>Protect yourself</a:t>
            </a:r>
            <a:endParaRPr lang="en-US" dirty="0"/>
          </a:p>
        </p:txBody>
      </p:sp>
      <p:pic>
        <p:nvPicPr>
          <p:cNvPr id="4" name="Content Placeholder 3" descr="tickpreventation.jpg"/>
          <p:cNvPicPr>
            <a:picLocks noGrp="1" noChangeAspect="1"/>
          </p:cNvPicPr>
          <p:nvPr>
            <p:ph idx="1"/>
          </p:nvPr>
        </p:nvPicPr>
        <p:blipFill>
          <a:blip r:embed="rId2">
            <a:extLst>
              <a:ext uri="{28A0092B-C50C-407E-A947-70E740481C1C}">
                <a14:useLocalDpi xmlns:a14="http://schemas.microsoft.com/office/drawing/2010/main" val="0"/>
              </a:ext>
            </a:extLst>
          </a:blip>
          <a:srcRect l="-25691" r="-25691"/>
          <a:stretch>
            <a:fillRect/>
          </a:stretch>
        </p:blipFill>
        <p:spPr>
          <a:xfrm>
            <a:off x="457200" y="1308099"/>
            <a:ext cx="8229600" cy="5275263"/>
          </a:xfrm>
        </p:spPr>
      </p:pic>
    </p:spTree>
    <p:extLst>
      <p:ext uri="{BB962C8B-B14F-4D97-AF65-F5344CB8AC3E}">
        <p14:creationId xmlns:p14="http://schemas.microsoft.com/office/powerpoint/2010/main" val="1560959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Tick preventative clothing</a:t>
            </a:r>
            <a:endParaRPr lang="en-US" dirty="0"/>
          </a:p>
        </p:txBody>
      </p:sp>
      <p:sp>
        <p:nvSpPr>
          <p:cNvPr id="3" name="Content Placeholder 2"/>
          <p:cNvSpPr>
            <a:spLocks noGrp="1"/>
          </p:cNvSpPr>
          <p:nvPr>
            <p:ph idx="1"/>
          </p:nvPr>
        </p:nvSpPr>
        <p:spPr>
          <a:xfrm>
            <a:off x="800100" y="2209800"/>
            <a:ext cx="7924800" cy="4648200"/>
          </a:xfrm>
        </p:spPr>
        <p:txBody>
          <a:bodyPr>
            <a:normAutofit fontScale="77500" lnSpcReduction="20000"/>
          </a:bodyPr>
          <a:lstStyle/>
          <a:p>
            <a:pPr lvl="0"/>
            <a:r>
              <a:rPr lang="en-US" dirty="0" smtClean="0"/>
              <a:t>Wear Tick Repellant Clothing.  Lasts for up to 70 washings and is better for people with chemical sensitivities.  </a:t>
            </a:r>
          </a:p>
          <a:p>
            <a:pPr lvl="0"/>
            <a:r>
              <a:rPr lang="en-US" dirty="0" smtClean="0"/>
              <a:t>Treat clothes with </a:t>
            </a:r>
            <a:r>
              <a:rPr lang="en-US" dirty="0" err="1" smtClean="0"/>
              <a:t>Permethrin</a:t>
            </a:r>
            <a:r>
              <a:rPr lang="en-US" dirty="0" smtClean="0"/>
              <a:t> or </a:t>
            </a:r>
            <a:r>
              <a:rPr lang="en-US" dirty="0" err="1" smtClean="0"/>
              <a:t>Pyrethroid</a:t>
            </a:r>
            <a:r>
              <a:rPr lang="en-US" dirty="0" smtClean="0"/>
              <a:t>. This will last for up to 2 weeks. </a:t>
            </a:r>
          </a:p>
          <a:p>
            <a:pPr lvl="0"/>
            <a:r>
              <a:rPr lang="en-US" dirty="0" smtClean="0"/>
              <a:t>Wear a hat and tie back long hair to make it harder for ticks to attach to your scalp. </a:t>
            </a:r>
          </a:p>
          <a:p>
            <a:pPr lvl="0"/>
            <a:r>
              <a:rPr lang="en-US" dirty="0" smtClean="0"/>
              <a:t>Use duct tape wrapped inside out around the ankles to trap ticks attempting to crawl up your legs. </a:t>
            </a:r>
          </a:p>
          <a:p>
            <a:pPr lvl="0"/>
            <a:r>
              <a:rPr lang="en-US" dirty="0" smtClean="0"/>
              <a:t>Wear </a:t>
            </a:r>
            <a:r>
              <a:rPr lang="en-US" b="1" dirty="0" smtClean="0"/>
              <a:t>EPA-approved repellants</a:t>
            </a:r>
            <a:r>
              <a:rPr lang="en-US" dirty="0" smtClean="0"/>
              <a:t> appropriate for adult skin or children. Follow the manufacturer’s instructions for application carefully; some repellants are designed for application to clothes and equipment only. </a:t>
            </a:r>
          </a:p>
          <a:p>
            <a:pPr lvl="0"/>
            <a:r>
              <a:rPr lang="en-US" dirty="0" smtClean="0"/>
              <a:t>Ticks cannot survive the dry heat. Skip the washing machine and use the high heat setting of the dryer to kill ticks.  </a:t>
            </a:r>
          </a:p>
          <a:p>
            <a:r>
              <a:rPr lang="en-US" dirty="0" smtClean="0"/>
              <a:t>Stay in the center of trails, avoiding contact with overhanging grass and brush, while walking in the woods.</a:t>
            </a:r>
          </a:p>
          <a:p>
            <a:endParaRPr lang="en-US" dirty="0"/>
          </a:p>
        </p:txBody>
      </p:sp>
    </p:spTree>
    <p:extLst>
      <p:ext uri="{BB962C8B-B14F-4D97-AF65-F5344CB8AC3E}">
        <p14:creationId xmlns:p14="http://schemas.microsoft.com/office/powerpoint/2010/main" val="880010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Tick prevention tips</a:t>
            </a:r>
            <a:endParaRPr lang="en-US" dirty="0"/>
          </a:p>
        </p:txBody>
      </p:sp>
      <p:sp>
        <p:nvSpPr>
          <p:cNvPr id="5" name="Content Placeholder 4"/>
          <p:cNvSpPr>
            <a:spLocks noGrp="1"/>
          </p:cNvSpPr>
          <p:nvPr>
            <p:ph idx="1"/>
          </p:nvPr>
        </p:nvSpPr>
        <p:spPr>
          <a:xfrm>
            <a:off x="762000" y="2038256"/>
            <a:ext cx="7962900" cy="4514944"/>
          </a:xfrm>
        </p:spPr>
        <p:txBody>
          <a:bodyPr>
            <a:normAutofit fontScale="85000" lnSpcReduction="10000"/>
          </a:bodyPr>
          <a:lstStyle/>
          <a:p>
            <a:pPr marL="0" lvl="0" indent="0">
              <a:buNone/>
            </a:pPr>
            <a:endParaRPr lang="en-US" dirty="0" smtClean="0"/>
          </a:p>
          <a:p>
            <a:pPr lvl="0"/>
            <a:r>
              <a:rPr lang="en-US" dirty="0" smtClean="0"/>
              <a:t>Plant tick repellent plants, which include lavender, garlic, pennyroyal, pyrethrum (type of chrysanthemum), sage, American beautyberry and Eucalyptus.  </a:t>
            </a:r>
          </a:p>
          <a:p>
            <a:pPr lvl="0"/>
            <a:r>
              <a:rPr lang="en-US" dirty="0" smtClean="0"/>
              <a:t>Chickens, ducks, guinea hens and even wild birds are great tick eaters</a:t>
            </a:r>
          </a:p>
          <a:p>
            <a:pPr lvl="0"/>
            <a:r>
              <a:rPr lang="en-US" dirty="0" smtClean="0"/>
              <a:t>You can attract insect-eating birds by planting “insectary” plants. Insectaries are plants such as dill, Dutch white clover, and New England aster that attract large numbers of beneficial insects such as butterflies and bees. </a:t>
            </a:r>
          </a:p>
          <a:p>
            <a:pPr lvl="0"/>
            <a:r>
              <a:rPr lang="en-US" dirty="0" smtClean="0"/>
              <a:t>Locate bird feeders away from your tick free zone and keep food in mouse proof containers to avoid spreading ticks in your yard by birds and mice</a:t>
            </a:r>
          </a:p>
          <a:p>
            <a:pPr marL="0" lvl="0" indent="0">
              <a:buNone/>
            </a:pPr>
            <a:r>
              <a:rPr lang="en-US" dirty="0" smtClean="0"/>
              <a:t> </a:t>
            </a:r>
          </a:p>
          <a:p>
            <a:endParaRPr lang="en-US" dirty="0"/>
          </a:p>
        </p:txBody>
      </p:sp>
    </p:spTree>
    <p:extLst>
      <p:ext uri="{BB962C8B-B14F-4D97-AF65-F5344CB8AC3E}">
        <p14:creationId xmlns:p14="http://schemas.microsoft.com/office/powerpoint/2010/main" val="4275254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Diatomaceous Earth</a:t>
            </a:r>
            <a:endParaRPr lang="en-US" dirty="0"/>
          </a:p>
        </p:txBody>
      </p:sp>
      <p:sp>
        <p:nvSpPr>
          <p:cNvPr id="3" name="Content Placeholder 2"/>
          <p:cNvSpPr>
            <a:spLocks noGrp="1"/>
          </p:cNvSpPr>
          <p:nvPr>
            <p:ph idx="1"/>
          </p:nvPr>
        </p:nvSpPr>
        <p:spPr>
          <a:xfrm>
            <a:off x="800100" y="2260600"/>
            <a:ext cx="7924800" cy="4381500"/>
          </a:xfrm>
        </p:spPr>
        <p:txBody>
          <a:bodyPr>
            <a:normAutofit fontScale="92500" lnSpcReduction="20000"/>
          </a:bodyPr>
          <a:lstStyle/>
          <a:p>
            <a:pPr lvl="0"/>
            <a:r>
              <a:rPr lang="en-US" dirty="0" smtClean="0"/>
              <a:t>Food grade only</a:t>
            </a:r>
          </a:p>
          <a:p>
            <a:pPr lvl="0"/>
            <a:r>
              <a:rPr lang="en-US" dirty="0" smtClean="0"/>
              <a:t>DE has razor-sharp edges that are not good for tiny insects. These edges slice through a flea's outside covering; they dehydrate and die. </a:t>
            </a:r>
            <a:endParaRPr lang="en-US" b="1" dirty="0" smtClean="0"/>
          </a:p>
          <a:p>
            <a:pPr lvl="0"/>
            <a:r>
              <a:rPr lang="en-US" dirty="0"/>
              <a:t>G</a:t>
            </a:r>
            <a:r>
              <a:rPr lang="en-US" dirty="0" smtClean="0"/>
              <a:t>ive your pets a dry powder bath with DE before entering the home or before going outside. </a:t>
            </a:r>
          </a:p>
          <a:p>
            <a:pPr lvl="0"/>
            <a:r>
              <a:rPr lang="en-US" dirty="0" smtClean="0"/>
              <a:t>Works on many types of insects</a:t>
            </a:r>
            <a:r>
              <a:rPr lang="en-US" b="1" dirty="0" smtClean="0"/>
              <a:t>. </a:t>
            </a:r>
            <a:endParaRPr lang="en-US" b="1" dirty="0"/>
          </a:p>
          <a:p>
            <a:pPr lvl="0"/>
            <a:r>
              <a:rPr lang="en-US" b="1" dirty="0" smtClean="0"/>
              <a:t>A</a:t>
            </a:r>
            <a:r>
              <a:rPr lang="en-US" dirty="0" smtClean="0"/>
              <a:t>pply to your yard about 6 ounces for 500 square feet of lawn. Diatomaceous earth works better in dry rather than humid conditions. Reapply after heavy rains. </a:t>
            </a:r>
            <a:endParaRPr lang="en-US" dirty="0"/>
          </a:p>
          <a:p>
            <a:pPr lvl="0"/>
            <a:r>
              <a:rPr lang="en-US" dirty="0" smtClean="0"/>
              <a:t>Don't breathe in the powder! Diatomaceous earth is not toxic to humans or pets, but can harm your lungs if you breathe it in. </a:t>
            </a:r>
          </a:p>
          <a:p>
            <a:endParaRPr lang="en-US" dirty="0" smtClean="0"/>
          </a:p>
          <a:p>
            <a:endParaRPr lang="en-US" dirty="0"/>
          </a:p>
        </p:txBody>
      </p:sp>
    </p:spTree>
    <p:extLst>
      <p:ext uri="{BB962C8B-B14F-4D97-AF65-F5344CB8AC3E}">
        <p14:creationId xmlns:p14="http://schemas.microsoft.com/office/powerpoint/2010/main" val="2442252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prevention ideas</a:t>
            </a:r>
            <a:endParaRPr lang="en-US" dirty="0"/>
          </a:p>
        </p:txBody>
      </p:sp>
      <p:sp>
        <p:nvSpPr>
          <p:cNvPr id="3" name="Content Placeholder 2"/>
          <p:cNvSpPr>
            <a:spLocks noGrp="1"/>
          </p:cNvSpPr>
          <p:nvPr>
            <p:ph idx="1"/>
          </p:nvPr>
        </p:nvSpPr>
        <p:spPr>
          <a:xfrm>
            <a:off x="825500" y="2247900"/>
            <a:ext cx="7899400" cy="4203700"/>
          </a:xfrm>
        </p:spPr>
        <p:txBody>
          <a:bodyPr>
            <a:normAutofit/>
          </a:bodyPr>
          <a:lstStyle/>
          <a:p>
            <a:pPr lvl="0"/>
            <a:r>
              <a:rPr lang="en-US" dirty="0" smtClean="0"/>
              <a:t>Take </a:t>
            </a:r>
            <a:r>
              <a:rPr lang="en-US" dirty="0"/>
              <a:t>vitamin B1 daily causes human beings to emit an odor that resists ticks to some degree. Humans can’t smell it. </a:t>
            </a:r>
          </a:p>
          <a:p>
            <a:pPr lvl="0"/>
            <a:r>
              <a:rPr lang="en-US" dirty="0"/>
              <a:t>Eating </a:t>
            </a:r>
            <a:r>
              <a:rPr lang="en-US" dirty="0" smtClean="0"/>
              <a:t>garlic </a:t>
            </a:r>
            <a:r>
              <a:rPr lang="en-US" dirty="0"/>
              <a:t>keep bugs away. </a:t>
            </a:r>
            <a:r>
              <a:rPr lang="en-US" dirty="0" smtClean="0"/>
              <a:t>Or take freeze dried garlic</a:t>
            </a:r>
          </a:p>
          <a:p>
            <a:pPr lvl="0"/>
            <a:r>
              <a:rPr lang="en-US" dirty="0" smtClean="0"/>
              <a:t>A </a:t>
            </a:r>
            <a:r>
              <a:rPr lang="en-US" dirty="0"/>
              <a:t>vitamin B patch, which is also safe for children, may also be effective. It is waterproof and lasts up 36 hours. </a:t>
            </a:r>
            <a:r>
              <a:rPr lang="en-US" dirty="0" smtClean="0"/>
              <a:t>One </a:t>
            </a:r>
            <a:r>
              <a:rPr lang="en-US" dirty="0"/>
              <a:t>product is called "Don't Bite Me Patch".   </a:t>
            </a:r>
          </a:p>
          <a:p>
            <a:pPr lvl="0"/>
            <a:r>
              <a:rPr lang="en-US" dirty="0"/>
              <a:t>Ticks do not like lavender. </a:t>
            </a:r>
            <a:r>
              <a:rPr lang="en-US" dirty="0" smtClean="0"/>
              <a:t>Use products that contain lavender</a:t>
            </a:r>
            <a:r>
              <a:rPr lang="en-US" dirty="0"/>
              <a:t>, soap, laundry detergent and </a:t>
            </a:r>
            <a:r>
              <a:rPr lang="en-US" dirty="0" smtClean="0"/>
              <a:t>lotions</a:t>
            </a:r>
            <a:endParaRPr lang="en-US" dirty="0"/>
          </a:p>
        </p:txBody>
      </p:sp>
    </p:spTree>
    <p:extLst>
      <p:ext uri="{BB962C8B-B14F-4D97-AF65-F5344CB8AC3E}">
        <p14:creationId xmlns:p14="http://schemas.microsoft.com/office/powerpoint/2010/main" val="3357718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t>
            </a:r>
            <a:r>
              <a:rPr lang="en-US" dirty="0" err="1"/>
              <a:t>A</a:t>
            </a:r>
            <a:r>
              <a:rPr lang="en-US" dirty="0" err="1" smtClean="0"/>
              <a:t>ways</a:t>
            </a:r>
            <a:endParaRPr lang="en-US" dirty="0"/>
          </a:p>
        </p:txBody>
      </p:sp>
      <p:sp>
        <p:nvSpPr>
          <p:cNvPr id="3" name="Content Placeholder 2"/>
          <p:cNvSpPr>
            <a:spLocks noGrp="1"/>
          </p:cNvSpPr>
          <p:nvPr>
            <p:ph idx="1"/>
          </p:nvPr>
        </p:nvSpPr>
        <p:spPr>
          <a:xfrm>
            <a:off x="889000" y="2273300"/>
            <a:ext cx="7835900" cy="4292600"/>
          </a:xfrm>
        </p:spPr>
        <p:txBody>
          <a:bodyPr>
            <a:normAutofit fontScale="92500" lnSpcReduction="10000"/>
          </a:bodyPr>
          <a:lstStyle/>
          <a:p>
            <a:r>
              <a:rPr lang="en-US" dirty="0" smtClean="0"/>
              <a:t>We need to be aware of Lyme Disease</a:t>
            </a:r>
          </a:p>
          <a:p>
            <a:r>
              <a:rPr lang="en-US" dirty="0" smtClean="0"/>
              <a:t>Lyme disease can be debilitating for individuals and their family</a:t>
            </a:r>
          </a:p>
          <a:p>
            <a:r>
              <a:rPr lang="en-US" dirty="0" smtClean="0"/>
              <a:t>The lawyer I used to help me with my business was so excited to help because she helped individuals file bankruptcy due to Lyme disease</a:t>
            </a:r>
          </a:p>
          <a:p>
            <a:r>
              <a:rPr lang="en-US" dirty="0" smtClean="0"/>
              <a:t>There is lot of information and misinformation out there</a:t>
            </a:r>
          </a:p>
          <a:p>
            <a:r>
              <a:rPr lang="en-US" dirty="0" smtClean="0"/>
              <a:t>Support is out there!  You are not alone if you have Lyme disease</a:t>
            </a:r>
          </a:p>
          <a:p>
            <a:r>
              <a:rPr lang="en-US" dirty="0" smtClean="0"/>
              <a:t>I’m living, breathing proof that Lyme disease does not need to stop you from living life and existing</a:t>
            </a:r>
          </a:p>
          <a:p>
            <a:endParaRPr lang="en-US" dirty="0"/>
          </a:p>
        </p:txBody>
      </p:sp>
    </p:spTree>
    <p:extLst>
      <p:ext uri="{BB962C8B-B14F-4D97-AF65-F5344CB8AC3E}">
        <p14:creationId xmlns:p14="http://schemas.microsoft.com/office/powerpoint/2010/main" val="282054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
            </a:r>
            <a:br>
              <a:rPr lang="en-US" sz="3200" dirty="0" smtClean="0"/>
            </a:br>
            <a:r>
              <a:rPr lang="en-US" sz="3200" dirty="0" smtClean="0"/>
              <a:t>Take a moment and silently answer the question: </a:t>
            </a:r>
            <a:r>
              <a:rPr lang="en-US" sz="3200" dirty="0"/>
              <a:t>W</a:t>
            </a:r>
            <a:r>
              <a:rPr lang="en-US" sz="3200" dirty="0" smtClean="0"/>
              <a:t>hat is Lyme disease?</a:t>
            </a:r>
            <a:br>
              <a:rPr lang="en-US" sz="3200" dirty="0" smtClean="0"/>
            </a:br>
            <a:endParaRPr lang="en-US" sz="3200" dirty="0"/>
          </a:p>
        </p:txBody>
      </p:sp>
      <p:sp>
        <p:nvSpPr>
          <p:cNvPr id="3" name="Content Placeholder 2"/>
          <p:cNvSpPr>
            <a:spLocks noGrp="1"/>
          </p:cNvSpPr>
          <p:nvPr>
            <p:ph idx="1"/>
          </p:nvPr>
        </p:nvSpPr>
        <p:spPr>
          <a:xfrm>
            <a:off x="457200" y="1600200"/>
            <a:ext cx="8229600" cy="5054600"/>
          </a:xfrm>
        </p:spPr>
        <p:txBody>
          <a:bodyPr>
            <a:normAutofit lnSpcReduction="10000"/>
          </a:bodyPr>
          <a:lstStyle/>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r>
              <a:rPr lang="en-US" dirty="0" smtClean="0"/>
              <a:t>Think about what you know and how you feel about Lyme disease.</a:t>
            </a:r>
            <a:endParaRPr lang="en-US" dirty="0"/>
          </a:p>
        </p:txBody>
      </p:sp>
      <p:pic>
        <p:nvPicPr>
          <p:cNvPr id="4" name="Picture 3" descr="ques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2284970"/>
            <a:ext cx="5257800" cy="2871230"/>
          </a:xfrm>
          <a:prstGeom prst="rect">
            <a:avLst/>
          </a:prstGeom>
        </p:spPr>
      </p:pic>
    </p:spTree>
    <p:extLst>
      <p:ext uri="{BB962C8B-B14F-4D97-AF65-F5344CB8AC3E}">
        <p14:creationId xmlns:p14="http://schemas.microsoft.com/office/powerpoint/2010/main" val="172450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6100"/>
            <a:ext cx="8229600" cy="5580063"/>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lgn="ctr">
              <a:buNone/>
            </a:pPr>
            <a:endParaRPr lang="en-US" dirty="0" smtClean="0"/>
          </a:p>
          <a:p>
            <a:pPr marL="0" indent="0" algn="ctr">
              <a:buNone/>
            </a:pPr>
            <a:endParaRPr lang="en-US" dirty="0" smtClean="0"/>
          </a:p>
          <a:p>
            <a:pPr marL="0" indent="0" algn="ctr">
              <a:buNone/>
            </a:pPr>
            <a:r>
              <a:rPr lang="en-US" dirty="0" smtClean="0"/>
              <a:t>Lyme disease is a bacterial infection caused by </a:t>
            </a:r>
            <a:r>
              <a:rPr lang="en-US" dirty="0" err="1" smtClean="0"/>
              <a:t>Borrelia</a:t>
            </a:r>
            <a:r>
              <a:rPr lang="en-US" dirty="0" smtClean="0"/>
              <a:t> </a:t>
            </a:r>
            <a:r>
              <a:rPr lang="en-US" dirty="0" err="1" smtClean="0"/>
              <a:t>Burgdorferi</a:t>
            </a:r>
            <a:r>
              <a:rPr lang="en-US" dirty="0" smtClean="0"/>
              <a:t>. </a:t>
            </a:r>
          </a:p>
          <a:p>
            <a:endParaRPr lang="en-US" dirty="0"/>
          </a:p>
        </p:txBody>
      </p:sp>
      <p:pic>
        <p:nvPicPr>
          <p:cNvPr id="4" name="Picture 3" descr="lymedisease ribb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546100"/>
            <a:ext cx="7924800" cy="4114801"/>
          </a:xfrm>
          <a:prstGeom prst="rect">
            <a:avLst/>
          </a:prstGeom>
        </p:spPr>
      </p:pic>
    </p:spTree>
    <p:extLst>
      <p:ext uri="{BB962C8B-B14F-4D97-AF65-F5344CB8AC3E}">
        <p14:creationId xmlns:p14="http://schemas.microsoft.com/office/powerpoint/2010/main" val="3630314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it means to someone who is suffering from Lyme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Lyme is:</a:t>
            </a:r>
            <a:endParaRPr lang="en-US" dirty="0"/>
          </a:p>
          <a:p>
            <a:r>
              <a:rPr lang="en-US" dirty="0"/>
              <a:t>Isolation</a:t>
            </a:r>
          </a:p>
          <a:p>
            <a:r>
              <a:rPr lang="en-US" dirty="0"/>
              <a:t>Hopelessness, </a:t>
            </a:r>
            <a:endParaRPr lang="en-US" dirty="0" smtClean="0"/>
          </a:p>
          <a:p>
            <a:r>
              <a:rPr lang="en-US" dirty="0"/>
              <a:t>L</a:t>
            </a:r>
            <a:r>
              <a:rPr lang="en-US" dirty="0" smtClean="0"/>
              <a:t>ack </a:t>
            </a:r>
            <a:r>
              <a:rPr lang="en-US" dirty="0"/>
              <a:t>of good medical support</a:t>
            </a:r>
          </a:p>
          <a:p>
            <a:r>
              <a:rPr lang="en-US" dirty="0"/>
              <a:t>Debilitating symptoms</a:t>
            </a:r>
          </a:p>
          <a:p>
            <a:r>
              <a:rPr lang="en-US" dirty="0"/>
              <a:t>Depression</a:t>
            </a:r>
          </a:p>
          <a:p>
            <a:r>
              <a:rPr lang="en-US" dirty="0"/>
              <a:t>Feeling like you are a </a:t>
            </a:r>
            <a:r>
              <a:rPr lang="en-US" dirty="0" smtClean="0"/>
              <a:t>burden to your family and friends</a:t>
            </a:r>
            <a:endParaRPr lang="en-US" dirty="0"/>
          </a:p>
          <a:p>
            <a:pPr marL="0" indent="0">
              <a:buNone/>
            </a:pPr>
            <a:endParaRPr lang="en-US" dirty="0"/>
          </a:p>
        </p:txBody>
      </p:sp>
    </p:spTree>
    <p:extLst>
      <p:ext uri="{BB962C8B-B14F-4D97-AF65-F5344CB8AC3E}">
        <p14:creationId xmlns:p14="http://schemas.microsoft.com/office/powerpoint/2010/main" val="2045963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Raise your hand if you think</a:t>
            </a:r>
            <a:br>
              <a:rPr lang="en-US" dirty="0" smtClean="0"/>
            </a:br>
            <a:r>
              <a:rPr lang="en-US" dirty="0" smtClean="0"/>
              <a:t>Lyme disease is a new disease</a:t>
            </a:r>
            <a:endParaRPr lang="en-US" dirty="0"/>
          </a:p>
        </p:txBody>
      </p:sp>
      <p:pic>
        <p:nvPicPr>
          <p:cNvPr id="6" name="Picture 5" descr="handrai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9144000" cy="3687762"/>
          </a:xfrm>
          <a:prstGeom prst="rect">
            <a:avLst/>
          </a:prstGeom>
        </p:spPr>
      </p:pic>
    </p:spTree>
    <p:extLst>
      <p:ext uri="{BB962C8B-B14F-4D97-AF65-F5344CB8AC3E}">
        <p14:creationId xmlns:p14="http://schemas.microsoft.com/office/powerpoint/2010/main" val="4246679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Lyme in History</a:t>
            </a:r>
            <a:endParaRPr lang="en-US" dirty="0"/>
          </a:p>
        </p:txBody>
      </p:sp>
      <p:sp>
        <p:nvSpPr>
          <p:cNvPr id="3" name="Content Placeholder 2"/>
          <p:cNvSpPr>
            <a:spLocks noGrp="1"/>
          </p:cNvSpPr>
          <p:nvPr>
            <p:ph idx="1"/>
          </p:nvPr>
        </p:nvSpPr>
        <p:spPr/>
        <p:txBody>
          <a:bodyPr/>
          <a:lstStyle/>
          <a:p>
            <a:r>
              <a:rPr lang="en-US" dirty="0"/>
              <a:t>5300 year old mummy </a:t>
            </a:r>
            <a:r>
              <a:rPr lang="en-US" dirty="0" smtClean="0"/>
              <a:t>indicated </a:t>
            </a:r>
            <a:r>
              <a:rPr lang="en-US" dirty="0"/>
              <a:t>the presence of the Lyme spirochete </a:t>
            </a:r>
            <a:r>
              <a:rPr lang="en-US" dirty="0" smtClean="0"/>
              <a:t>bacteria</a:t>
            </a:r>
            <a:endParaRPr lang="en-US" dirty="0"/>
          </a:p>
          <a:p>
            <a:r>
              <a:rPr lang="en-US" dirty="0" smtClean="0"/>
              <a:t>Lyme </a:t>
            </a:r>
            <a:r>
              <a:rPr lang="en-US" dirty="0"/>
              <a:t>disease </a:t>
            </a:r>
            <a:r>
              <a:rPr lang="en-US" dirty="0" smtClean="0"/>
              <a:t>(Trench Fever) was </a:t>
            </a:r>
            <a:r>
              <a:rPr lang="en-US" dirty="0"/>
              <a:t>documented </a:t>
            </a:r>
            <a:r>
              <a:rPr lang="en-US" dirty="0" smtClean="0"/>
              <a:t>during </a:t>
            </a:r>
            <a:r>
              <a:rPr lang="en-US" dirty="0"/>
              <a:t>War World 1 and </a:t>
            </a:r>
            <a:r>
              <a:rPr lang="en-US" dirty="0" smtClean="0"/>
              <a:t>World </a:t>
            </a:r>
            <a:r>
              <a:rPr lang="en-US" dirty="0"/>
              <a:t>War II</a:t>
            </a:r>
            <a:r>
              <a:rPr lang="en-US" dirty="0" smtClean="0"/>
              <a:t>.</a:t>
            </a:r>
          </a:p>
          <a:p>
            <a:r>
              <a:rPr lang="en-US" dirty="0" smtClean="0"/>
              <a:t>Discovered in Lyme Connecticut in 1975 </a:t>
            </a:r>
          </a:p>
          <a:p>
            <a:r>
              <a:rPr lang="en-US" dirty="0" smtClean="0"/>
              <a:t>Named in 1981 </a:t>
            </a:r>
            <a:r>
              <a:rPr lang="en-US" dirty="0" err="1"/>
              <a:t>Borrelia</a:t>
            </a:r>
            <a:r>
              <a:rPr lang="en-US" dirty="0"/>
              <a:t> </a:t>
            </a:r>
            <a:r>
              <a:rPr lang="en-US" dirty="0" err="1" smtClean="0"/>
              <a:t>Burgdorferi</a:t>
            </a:r>
            <a:r>
              <a:rPr lang="en-US" dirty="0" smtClean="0"/>
              <a:t> </a:t>
            </a:r>
          </a:p>
          <a:p>
            <a:endParaRPr lang="en-US" dirty="0" smtClean="0"/>
          </a:p>
        </p:txBody>
      </p:sp>
    </p:spTree>
    <p:extLst>
      <p:ext uri="{BB962C8B-B14F-4D97-AF65-F5344CB8AC3E}">
        <p14:creationId xmlns:p14="http://schemas.microsoft.com/office/powerpoint/2010/main" val="3596935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Coincidence?</a:t>
            </a:r>
            <a:endParaRPr lang="en-US" dirty="0"/>
          </a:p>
        </p:txBody>
      </p:sp>
      <p:sp>
        <p:nvSpPr>
          <p:cNvPr id="3" name="Vertical Text Placeholder 2"/>
          <p:cNvSpPr>
            <a:spLocks noGrp="1"/>
          </p:cNvSpPr>
          <p:nvPr>
            <p:ph sz="half" idx="1"/>
          </p:nvPr>
        </p:nvSpPr>
        <p:spPr>
          <a:xfrm>
            <a:off x="508000" y="2595563"/>
            <a:ext cx="3566160" cy="3681412"/>
          </a:xfrm>
        </p:spPr>
        <p:txBody>
          <a:bodyPr>
            <a:normAutofit fontScale="92500"/>
          </a:bodyPr>
          <a:lstStyle/>
          <a:p>
            <a:r>
              <a:rPr lang="en-US" i="1" dirty="0" smtClean="0"/>
              <a:t>Lab </a:t>
            </a:r>
            <a:r>
              <a:rPr lang="en-US" i="1" dirty="0"/>
              <a:t>257: The Disturbing Story of the Government's Secret Plum Island Germ Laboratory. </a:t>
            </a:r>
            <a:endParaRPr lang="en-US" i="1" dirty="0" smtClean="0"/>
          </a:p>
          <a:p>
            <a:r>
              <a:rPr lang="en-US" dirty="0"/>
              <a:t>C</a:t>
            </a:r>
            <a:r>
              <a:rPr lang="en-US" dirty="0" smtClean="0"/>
              <a:t>onnection </a:t>
            </a:r>
            <a:r>
              <a:rPr lang="en-US" dirty="0"/>
              <a:t>between the Plum Island Animal Disease Center and the out breaks of 3 infectious disease including West Nile and </a:t>
            </a:r>
            <a:r>
              <a:rPr lang="en-US" dirty="0" smtClean="0"/>
              <a:t>Lyme</a:t>
            </a:r>
          </a:p>
          <a:p>
            <a:r>
              <a:rPr lang="en-US" dirty="0" smtClean="0"/>
              <a:t>Plum </a:t>
            </a:r>
            <a:r>
              <a:rPr lang="en-US" dirty="0"/>
              <a:t>island is located 1 ½ miles from Lyme Connecticut   </a:t>
            </a:r>
          </a:p>
        </p:txBody>
      </p:sp>
      <p:pic>
        <p:nvPicPr>
          <p:cNvPr id="4" name="Picture 3" descr="plumisla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7700" y="2197100"/>
            <a:ext cx="3924300" cy="4368800"/>
          </a:xfrm>
          <a:prstGeom prst="rect">
            <a:avLst/>
          </a:prstGeom>
        </p:spPr>
      </p:pic>
    </p:spTree>
    <p:extLst>
      <p:ext uri="{BB962C8B-B14F-4D97-AF65-F5344CB8AC3E}">
        <p14:creationId xmlns:p14="http://schemas.microsoft.com/office/powerpoint/2010/main" val="3537060191"/>
      </p:ext>
    </p:extLst>
  </p:cSld>
  <p:clrMapOvr>
    <a:masterClrMapping/>
  </p:clrMapOvr>
</p:sld>
</file>

<file path=ppt/theme/theme1.xml><?xml version="1.0" encoding="utf-8"?>
<a:theme xmlns:a="http://schemas.openxmlformats.org/drawingml/2006/main" name="Perception">
  <a:themeElements>
    <a:clrScheme name="Custom 8">
      <a:dk1>
        <a:srgbClr val="000000"/>
      </a:dk1>
      <a:lt1>
        <a:sysClr val="window" lastClr="FFFFFF"/>
      </a:lt1>
      <a:dk2>
        <a:srgbClr val="434443"/>
      </a:dk2>
      <a:lt2>
        <a:srgbClr val="ABABAB"/>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2821</TotalTime>
  <Words>1430</Words>
  <Application>Microsoft Macintosh PowerPoint</Application>
  <PresentationFormat>On-screen Show (4:3)</PresentationFormat>
  <Paragraphs>186</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Perception</vt:lpstr>
      <vt:lpstr>Lyme Awareness Candace Jahelka</vt:lpstr>
      <vt:lpstr>My life with Lyme</vt:lpstr>
      <vt:lpstr>PowerPoint Presentation</vt:lpstr>
      <vt:lpstr> Take a moment and silently answer the question: What is Lyme disease? </vt:lpstr>
      <vt:lpstr>PowerPoint Presentation</vt:lpstr>
      <vt:lpstr>What it means to someone who is suffering from Lyme</vt:lpstr>
      <vt:lpstr>Raise your hand if you think Lyme disease is a new disease</vt:lpstr>
      <vt:lpstr>Lyme in History</vt:lpstr>
      <vt:lpstr>Coincidence?</vt:lpstr>
      <vt:lpstr>Lyme Fact </vt:lpstr>
      <vt:lpstr>Lyme Fact </vt:lpstr>
      <vt:lpstr>Lyme Fact </vt:lpstr>
      <vt:lpstr>Lyme Fact </vt:lpstr>
      <vt:lpstr>Lyme Fact</vt:lpstr>
      <vt:lpstr>This is typical of a chronic Lyme sufferer.</vt:lpstr>
      <vt:lpstr>Lyme Fact </vt:lpstr>
      <vt:lpstr>Lyme Fact </vt:lpstr>
      <vt:lpstr>Lyme Fact </vt:lpstr>
      <vt:lpstr>Lyme Fact </vt:lpstr>
      <vt:lpstr>How Lyme disease is spread</vt:lpstr>
      <vt:lpstr>Symptoms</vt:lpstr>
      <vt:lpstr>3 Forms of Lyme</vt:lpstr>
      <vt:lpstr>Finding a Lyme literate doctor is at best a challenge</vt:lpstr>
      <vt:lpstr>How not to remove a Tick</vt:lpstr>
      <vt:lpstr>Correct Tick Removal</vt:lpstr>
      <vt:lpstr>Head of Tick.  What is embedded in the skin</vt:lpstr>
      <vt:lpstr>2 tick removing products</vt:lpstr>
      <vt:lpstr>What to do after you remove the tick </vt:lpstr>
      <vt:lpstr>Tick prevention</vt:lpstr>
      <vt:lpstr>Make your home a tick free zone</vt:lpstr>
      <vt:lpstr>Protect yourself</vt:lpstr>
      <vt:lpstr>Tick preventative clothing</vt:lpstr>
      <vt:lpstr>Tick prevention tips</vt:lpstr>
      <vt:lpstr>Diatomaceous Earth</vt:lpstr>
      <vt:lpstr>Other prevention ideas</vt:lpstr>
      <vt:lpstr>Take Aways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Candace Jahella</dc:creator>
  <cp:lastModifiedBy>Candace Jahella</cp:lastModifiedBy>
  <cp:revision>53</cp:revision>
  <dcterms:created xsi:type="dcterms:W3CDTF">2015-05-12T22:58:16Z</dcterms:created>
  <dcterms:modified xsi:type="dcterms:W3CDTF">2015-05-14T21:59:49Z</dcterms:modified>
</cp:coreProperties>
</file>